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72" r:id="rId3"/>
    <p:sldId id="273" r:id="rId4"/>
    <p:sldId id="274" r:id="rId5"/>
    <p:sldId id="275" r:id="rId6"/>
    <p:sldId id="277" r:id="rId7"/>
    <p:sldId id="266" r:id="rId8"/>
    <p:sldId id="269" r:id="rId9"/>
    <p:sldId id="270" r:id="rId10"/>
    <p:sldId id="268" r:id="rId11"/>
    <p:sldId id="271"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A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08" autoAdjust="0"/>
    <p:restoredTop sz="66901"/>
  </p:normalViewPr>
  <p:slideViewPr>
    <p:cSldViewPr snapToGrid="0">
      <p:cViewPr varScale="1">
        <p:scale>
          <a:sx n="80" d="100"/>
          <a:sy n="80" d="100"/>
        </p:scale>
        <p:origin x="672" y="184"/>
      </p:cViewPr>
      <p:guideLst/>
    </p:cSldViewPr>
  </p:slideViewPr>
  <p:notesTextViewPr>
    <p:cViewPr>
      <p:scale>
        <a:sx n="1" d="1"/>
        <a:sy n="1" d="1"/>
      </p:scale>
      <p:origin x="0" y="0"/>
    </p:cViewPr>
  </p:notesTextViewPr>
  <p:notesViewPr>
    <p:cSldViewPr snapToGrid="0">
      <p:cViewPr varScale="1">
        <p:scale>
          <a:sx n="85" d="100"/>
          <a:sy n="85" d="100"/>
        </p:scale>
        <p:origin x="58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4E8E5-20DD-4DEA-B0D3-B474059B01E0}" type="datetimeFigureOut">
              <a:rPr lang="ru-RU" smtClean="0"/>
              <a:t>17.08.2023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B4C7C8-DC69-4CDE-957D-F4B59BA706F2}" type="slidenum">
              <a:rPr lang="ru-RU" smtClean="0"/>
              <a:t>‹#›</a:t>
            </a:fld>
            <a:endParaRPr lang="ru-RU"/>
          </a:p>
        </p:txBody>
      </p:sp>
    </p:spTree>
    <p:extLst>
      <p:ext uri="{BB962C8B-B14F-4D97-AF65-F5344CB8AC3E}">
        <p14:creationId xmlns:p14="http://schemas.microsoft.com/office/powerpoint/2010/main" val="4250789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There are many other such passages!</a:t>
            </a:r>
          </a:p>
          <a:p>
            <a:pPr marL="342900" marR="0" lvl="0" indent="-342900">
              <a:spcBef>
                <a:spcPts val="0"/>
              </a:spcBef>
              <a:spcAft>
                <a:spcPts val="0"/>
              </a:spcAft>
              <a:buFont typeface="Symbol" pitchFamily="2"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When speaking about congregational spiritual formation, we are talking about the collective family!</a:t>
            </a:r>
          </a:p>
          <a:p>
            <a:pPr marL="342900" marR="0" lvl="0" indent="-342900">
              <a:spcBef>
                <a:spcPts val="0"/>
              </a:spcBef>
              <a:spcAft>
                <a:spcPts val="0"/>
              </a:spcAft>
              <a:buFont typeface="Symbol" pitchFamily="2" charset="2"/>
              <a:buChar char=""/>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Remember: Throughout the NT “you” is typically plural. SF is not an individual pursuit. Paul has in mind a church body that is mature and complete.</a:t>
            </a:r>
          </a:p>
          <a:p>
            <a:endParaRPr lang="en-US" dirty="0"/>
          </a:p>
          <a:p>
            <a:endParaRPr lang="en-US" dirty="0"/>
          </a:p>
        </p:txBody>
      </p:sp>
      <p:sp>
        <p:nvSpPr>
          <p:cNvPr id="4" name="Slide Number Placeholder 3"/>
          <p:cNvSpPr>
            <a:spLocks noGrp="1"/>
          </p:cNvSpPr>
          <p:nvPr>
            <p:ph type="sldNum" sz="quarter" idx="5"/>
          </p:nvPr>
        </p:nvSpPr>
        <p:spPr/>
        <p:txBody>
          <a:bodyPr/>
          <a:lstStyle/>
          <a:p>
            <a:fld id="{E5B4C7C8-DC69-4CDE-957D-F4B59BA706F2}" type="slidenum">
              <a:rPr lang="ru-RU" smtClean="0"/>
              <a:t>5</a:t>
            </a:fld>
            <a:endParaRPr lang="ru-RU"/>
          </a:p>
        </p:txBody>
      </p:sp>
    </p:spTree>
    <p:extLst>
      <p:ext uri="{BB962C8B-B14F-4D97-AF65-F5344CB8AC3E}">
        <p14:creationId xmlns:p14="http://schemas.microsoft.com/office/powerpoint/2010/main" val="1899818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0" i="1" dirty="0">
                <a:effectLst/>
                <a:latin typeface="Times New Roman" panose="02020603050405020304" pitchFamily="18" charset="0"/>
                <a:ea typeface="Calibri" panose="020F0502020204030204" pitchFamily="34" charset="0"/>
                <a:cs typeface="Times New Roman" panose="02020603050405020304" pitchFamily="18" charset="0"/>
              </a:rPr>
              <a:t>No Silver Bullets – </a:t>
            </a:r>
            <a:r>
              <a:rPr lang="en-US" sz="1200" b="0" i="0" dirty="0">
                <a:effectLst/>
                <a:latin typeface="Times New Roman" panose="02020603050405020304" pitchFamily="18" charset="0"/>
                <a:ea typeface="Calibri" panose="020F0502020204030204" pitchFamily="34" charset="0"/>
                <a:cs typeface="Times New Roman" panose="02020603050405020304" pitchFamily="18" charset="0"/>
              </a:rPr>
              <a:t>Daniel </a:t>
            </a:r>
            <a:r>
              <a:rPr lang="en-US" sz="1200" b="0" i="0" dirty="0" err="1">
                <a:effectLst/>
                <a:latin typeface="Times New Roman" panose="02020603050405020304" pitchFamily="18" charset="0"/>
                <a:ea typeface="Calibri" panose="020F0502020204030204" pitchFamily="34" charset="0"/>
                <a:cs typeface="Times New Roman" panose="02020603050405020304" pitchFamily="18" charset="0"/>
              </a:rPr>
              <a:t>Im</a:t>
            </a:r>
            <a:endParaRPr lang="en-US" sz="1200" b="0" i="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b="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i="1" dirty="0">
                <a:effectLst/>
                <a:latin typeface="Times New Roman" panose="02020603050405020304" pitchFamily="18" charset="0"/>
                <a:ea typeface="Calibri" panose="020F0502020204030204" pitchFamily="34" charset="0"/>
                <a:cs typeface="Times New Roman" panose="02020603050405020304" pitchFamily="18" charset="0"/>
              </a:rPr>
              <a:t>Shift 1: Destination to Direction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Destination: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Measures maturity based on achievement, knowledge, observable behaviors. </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Understood as a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bounded set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mature disciple is the one who has been a disciple the longest or knows the most</a:t>
            </a:r>
          </a:p>
          <a:p>
            <a:pPr marL="0" marR="0">
              <a:spcBef>
                <a:spcPts val="0"/>
              </a:spcBef>
              <a:spcAft>
                <a:spcPts val="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Direction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Maturity is an on-going process without an endpoint this side of eternity. </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Understood as a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centered-set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mature disciple is the one who is most like Christ (the center).</a:t>
            </a:r>
          </a:p>
          <a:p>
            <a:pPr marL="342900" marR="0" lvl="0" indent="-342900">
              <a:spcBef>
                <a:spcPts val="0"/>
              </a:spcBef>
              <a:spcAft>
                <a:spcPts val="0"/>
              </a:spcAft>
              <a:buFont typeface="Symbol" pitchFamily="2" charset="2"/>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Knowledge always evolving directed toward others</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Important Differences:</a:t>
            </a:r>
          </a:p>
          <a:p>
            <a:pPr marL="342900" marR="0" lvl="0" indent="-342900">
              <a:spcBef>
                <a:spcPts val="0"/>
              </a:spcBef>
              <a:spcAft>
                <a:spcPts val="0"/>
              </a:spcAft>
              <a:buFont typeface="Symbol" pitchFamily="2" charset="2"/>
              <a:buChar char=""/>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Bounded set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mentality lends itself to static thinking, judgmentalism, and legalism</a:t>
            </a:r>
          </a:p>
          <a:p>
            <a:pPr marL="742950" marR="0" lvl="1" indent="-285750">
              <a:spcBef>
                <a:spcPts val="0"/>
              </a:spcBef>
              <a:spcAft>
                <a:spcPts val="0"/>
              </a:spcAft>
              <a:buFont typeface="Courier New" panose="02070309020205020404" pitchFamily="49" charset="0"/>
              <a:buChar char="o"/>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Who is in, who is out; how much do I need to do; doing enough to get by</a:t>
            </a:r>
          </a:p>
          <a:p>
            <a:pPr marL="342900" marR="0" lvl="0" indent="-342900">
              <a:spcBef>
                <a:spcPts val="0"/>
              </a:spcBef>
              <a:spcAft>
                <a:spcPts val="0"/>
              </a:spcAft>
              <a:buFont typeface="Symbol" pitchFamily="2" charset="2"/>
              <a:buChar char=""/>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Centered set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captures the spirit of the NT view of spiritual formation</a:t>
            </a:r>
          </a:p>
          <a:p>
            <a:endParaRPr lang="en-US" dirty="0"/>
          </a:p>
        </p:txBody>
      </p:sp>
      <p:sp>
        <p:nvSpPr>
          <p:cNvPr id="4" name="Slide Number Placeholder 3"/>
          <p:cNvSpPr>
            <a:spLocks noGrp="1"/>
          </p:cNvSpPr>
          <p:nvPr>
            <p:ph type="sldNum" sz="quarter" idx="5"/>
          </p:nvPr>
        </p:nvSpPr>
        <p:spPr/>
        <p:txBody>
          <a:bodyPr/>
          <a:lstStyle/>
          <a:p>
            <a:fld id="{E5B4C7C8-DC69-4CDE-957D-F4B59BA706F2}" type="slidenum">
              <a:rPr lang="ru-RU" smtClean="0"/>
              <a:t>6</a:t>
            </a:fld>
            <a:endParaRPr lang="ru-RU"/>
          </a:p>
        </p:txBody>
      </p:sp>
    </p:spTree>
    <p:extLst>
      <p:ext uri="{BB962C8B-B14F-4D97-AF65-F5344CB8AC3E}">
        <p14:creationId xmlns:p14="http://schemas.microsoft.com/office/powerpoint/2010/main" val="294736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Vertical axis:  Speculative / Affective:  </a:t>
            </a:r>
          </a:p>
          <a:p>
            <a:pPr lvl="0"/>
            <a:r>
              <a:rPr lang="en-US" sz="1200" kern="1200" dirty="0">
                <a:solidFill>
                  <a:schemeClr val="tx1"/>
                </a:solidFill>
                <a:effectLst/>
                <a:latin typeface="+mn-lt"/>
                <a:ea typeface="+mn-ea"/>
                <a:cs typeface="+mn-cs"/>
              </a:rPr>
              <a:t>Speculative:  </a:t>
            </a:r>
            <a:r>
              <a:rPr lang="en-US" sz="1200" b="1" kern="1200" dirty="0">
                <a:solidFill>
                  <a:schemeClr val="tx1"/>
                </a:solidFill>
                <a:effectLst/>
                <a:latin typeface="+mn-lt"/>
                <a:ea typeface="+mn-ea"/>
                <a:cs typeface="+mn-cs"/>
              </a:rPr>
              <a:t>Spiritual methods that emphasize illumination of the mind</a:t>
            </a:r>
          </a:p>
          <a:p>
            <a:pPr lvl="0"/>
            <a:r>
              <a:rPr lang="en-US" sz="1200" kern="1200" dirty="0">
                <a:solidFill>
                  <a:schemeClr val="tx1"/>
                </a:solidFill>
                <a:effectLst/>
                <a:latin typeface="+mn-lt"/>
                <a:ea typeface="+mn-ea"/>
                <a:cs typeface="+mn-cs"/>
              </a:rPr>
              <a:t>Affective – </a:t>
            </a:r>
            <a:r>
              <a:rPr lang="en-US" sz="1200" b="1" kern="1200" dirty="0">
                <a:solidFill>
                  <a:schemeClr val="tx1"/>
                </a:solidFill>
                <a:effectLst/>
                <a:latin typeface="+mn-lt"/>
                <a:ea typeface="+mn-ea"/>
                <a:cs typeface="+mn-cs"/>
              </a:rPr>
              <a:t>Spiritual methods that emphasize illumination of the heart, emotions, intuition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Horizontal axis:  Apophatic / Kataphatic:  </a:t>
            </a:r>
            <a:r>
              <a:rPr lang="en-US" sz="1200" b="1" kern="1200" dirty="0">
                <a:solidFill>
                  <a:schemeClr val="tx1"/>
                </a:solidFill>
                <a:effectLst/>
                <a:latin typeface="+mn-lt"/>
                <a:ea typeface="+mn-ea"/>
                <a:cs typeface="+mn-cs"/>
              </a:rPr>
              <a:t>what part of God are you trying to engage?</a:t>
            </a:r>
          </a:p>
          <a:p>
            <a:pPr lvl="0"/>
            <a:r>
              <a:rPr lang="en-US" sz="1200" kern="1200" dirty="0">
                <a:solidFill>
                  <a:schemeClr val="tx1"/>
                </a:solidFill>
                <a:effectLst/>
                <a:latin typeface="+mn-lt"/>
                <a:ea typeface="+mn-ea"/>
                <a:cs typeface="+mn-cs"/>
              </a:rPr>
              <a:t>Apophatic – </a:t>
            </a:r>
            <a:r>
              <a:rPr lang="en-US" sz="1200" b="1" kern="1200" dirty="0">
                <a:solidFill>
                  <a:schemeClr val="tx1"/>
                </a:solidFill>
                <a:effectLst/>
                <a:latin typeface="+mn-lt"/>
                <a:ea typeface="+mn-ea"/>
                <a:cs typeface="+mn-cs"/>
              </a:rPr>
              <a:t>Mysterious, hidden nature of God </a:t>
            </a:r>
            <a:r>
              <a:rPr lang="en-US" sz="1200" kern="1200" dirty="0">
                <a:solidFill>
                  <a:schemeClr val="tx1"/>
                </a:solidFill>
                <a:effectLst/>
                <a:latin typeface="+mn-lt"/>
                <a:ea typeface="+mn-ea"/>
                <a:cs typeface="+mn-cs"/>
              </a:rPr>
              <a:t>/ emptying of self</a:t>
            </a:r>
          </a:p>
          <a:p>
            <a:pPr lvl="0"/>
            <a:r>
              <a:rPr lang="en-US" sz="1200" kern="1200" dirty="0">
                <a:solidFill>
                  <a:schemeClr val="tx1"/>
                </a:solidFill>
                <a:effectLst/>
                <a:latin typeface="+mn-lt"/>
                <a:ea typeface="+mn-ea"/>
                <a:cs typeface="+mn-cs"/>
              </a:rPr>
              <a:t>Kataphatic – </a:t>
            </a:r>
            <a:r>
              <a:rPr lang="en-US" sz="1200" b="1" kern="1200" dirty="0">
                <a:solidFill>
                  <a:schemeClr val="tx1"/>
                </a:solidFill>
                <a:effectLst/>
                <a:latin typeface="+mn-lt"/>
                <a:ea typeface="+mn-ea"/>
                <a:cs typeface="+mn-cs"/>
              </a:rPr>
              <a:t>God’s revealed self, knowable</a:t>
            </a:r>
            <a:r>
              <a:rPr lang="en-US" sz="1200" kern="1200" dirty="0">
                <a:solidFill>
                  <a:schemeClr val="tx1"/>
                </a:solidFill>
                <a:effectLst/>
                <a:latin typeface="+mn-lt"/>
                <a:ea typeface="+mn-ea"/>
                <a:cs typeface="+mn-cs"/>
              </a:rPr>
              <a:t> / trying to fill yourself</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scales make it possible to define spiritual practices without being judgmental as well as defining dangers of exaggeration.</a:t>
            </a:r>
          </a:p>
          <a:p>
            <a:r>
              <a:rPr lang="en-US" sz="1200" kern="1200" dirty="0">
                <a:solidFill>
                  <a:schemeClr val="tx1"/>
                </a:solidFill>
                <a:effectLst/>
                <a:latin typeface="+mn-lt"/>
                <a:ea typeface="+mn-ea"/>
                <a:cs typeface="+mn-cs"/>
              </a:rPr>
              <a:t>Opposite corners need to be held in tension to prevent from falling outside the circle of sensibility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during the scoring you had a “plus” sign, you may wish to consider more carefully whether your spirituality may not be approaching the excess that is noted.</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Circle of Sensibility</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Most forms of Christian spirituality will emphasize one of 4 possibilities</a:t>
            </a:r>
          </a:p>
          <a:p>
            <a:pPr lvl="0"/>
            <a:r>
              <a:rPr lang="en-US" sz="1200" kern="1200" dirty="0">
                <a:solidFill>
                  <a:schemeClr val="tx1"/>
                </a:solidFill>
                <a:effectLst/>
                <a:latin typeface="+mn-lt"/>
                <a:ea typeface="+mn-ea"/>
                <a:cs typeface="+mn-cs"/>
              </a:rPr>
              <a:t>Sensitive spirituality will maintain a certain tension with those of other dimensions that are not emphasized as corrective to an exaggerated form of spirituality</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791E41-FE52-994E-BC6F-138DAB7D9029}" type="slidenum">
              <a:rPr lang="en-US" smtClean="0"/>
              <a:t>7</a:t>
            </a:fld>
            <a:endParaRPr lang="en-US"/>
          </a:p>
        </p:txBody>
      </p:sp>
    </p:spTree>
    <p:extLst>
      <p:ext uri="{BB962C8B-B14F-4D97-AF65-F5344CB8AC3E}">
        <p14:creationId xmlns:p14="http://schemas.microsoft.com/office/powerpoint/2010/main" val="1282287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Intellect is dominant.  More concern to understand the world rather than change it.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Mental prayer leading to insight is goal of meditation.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Pursues God by getting to know him</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Student-oriented approach.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Better sermons and study groups is the desire for church</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Looks outside, aware that happiness, peace and joy not an inner achievement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Theologian approach – definitely Western approach for past 500 years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Want to study God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Very familiar to church of Christ background</a:t>
            </a:r>
          </a:p>
          <a:p>
            <a:pPr lvl="0"/>
            <a:r>
              <a:rPr lang="en-US" sz="1200" kern="1200" dirty="0">
                <a:solidFill>
                  <a:schemeClr val="tx1"/>
                </a:solidFill>
                <a:effectLst/>
                <a:latin typeface="+mn-lt"/>
                <a:ea typeface="+mn-ea"/>
                <a:cs typeface="+mn-cs"/>
              </a:rPr>
              <a:t>Examples:</a:t>
            </a:r>
          </a:p>
          <a:p>
            <a:pPr lvl="1"/>
            <a:r>
              <a:rPr lang="en-US" sz="1200" kern="1200" dirty="0">
                <a:solidFill>
                  <a:schemeClr val="tx1"/>
                </a:solidFill>
                <a:effectLst/>
                <a:latin typeface="+mn-lt"/>
                <a:ea typeface="+mn-ea"/>
                <a:cs typeface="+mn-cs"/>
              </a:rPr>
              <a:t>Paul</a:t>
            </a:r>
          </a:p>
          <a:p>
            <a:pPr lvl="1"/>
            <a:r>
              <a:rPr lang="en-US" sz="1200" kern="1200" dirty="0">
                <a:solidFill>
                  <a:schemeClr val="tx1"/>
                </a:solidFill>
                <a:effectLst/>
                <a:latin typeface="+mn-lt"/>
                <a:ea typeface="+mn-ea"/>
                <a:cs typeface="+mn-cs"/>
              </a:rPr>
              <a:t>Augustine</a:t>
            </a:r>
          </a:p>
          <a:p>
            <a:pPr lvl="1"/>
            <a:r>
              <a:rPr lang="en-US" sz="1200" kern="1200" dirty="0">
                <a:solidFill>
                  <a:schemeClr val="tx1"/>
                </a:solidFill>
                <a:effectLst/>
                <a:latin typeface="+mn-lt"/>
                <a:ea typeface="+mn-ea"/>
                <a:cs typeface="+mn-cs"/>
              </a:rPr>
              <a:t>Nearly all 19</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century German theologians</a:t>
            </a:r>
          </a:p>
          <a:p>
            <a:pPr lvl="1"/>
            <a:r>
              <a:rPr lang="en-US" sz="1200" kern="1200" dirty="0">
                <a:solidFill>
                  <a:schemeClr val="tx1"/>
                </a:solidFill>
                <a:effectLst/>
                <a:latin typeface="+mn-lt"/>
                <a:ea typeface="+mn-ea"/>
                <a:cs typeface="+mn-cs"/>
              </a:rPr>
              <a:t>St. Ignatius (founder of Jesuits, </a:t>
            </a:r>
            <a:r>
              <a:rPr lang="en-US" sz="1200" i="1" kern="1200" dirty="0">
                <a:solidFill>
                  <a:schemeClr val="tx1"/>
                </a:solidFill>
                <a:effectLst/>
                <a:latin typeface="+mn-lt"/>
                <a:ea typeface="+mn-ea"/>
                <a:cs typeface="+mn-cs"/>
              </a:rPr>
              <a:t>Spiritual Exercises</a:t>
            </a:r>
            <a:r>
              <a:rPr lang="en-US" sz="1200" kern="1200" dirty="0">
                <a:solidFill>
                  <a:schemeClr val="tx1"/>
                </a:solidFill>
                <a:effectLst/>
                <a:latin typeface="+mn-lt"/>
                <a:ea typeface="+mn-ea"/>
                <a:cs typeface="+mn-cs"/>
              </a:rPr>
              <a:t>)</a:t>
            </a:r>
          </a:p>
          <a:p>
            <a:pPr lvl="0"/>
            <a:r>
              <a:rPr lang="en-US" sz="1200" kern="1200" dirty="0">
                <a:solidFill>
                  <a:schemeClr val="tx1"/>
                </a:solidFill>
                <a:effectLst/>
                <a:latin typeface="+mn-lt"/>
                <a:ea typeface="+mn-ea"/>
                <a:cs typeface="+mn-cs"/>
              </a:rPr>
              <a:t>Exaggerates into Rationalism – taking God’s active presence and thrown it out.  Beliefs must be totally rational.  Must have right beliefs.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Exaggerated concern for reason and right thinking, dogmatism, propositional specificity about God and God’s ways with us.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IE.  Truth Shop, partial or whole, price high, security.  “I need the safety of my unquestioned beliefs.”</a:t>
            </a:r>
          </a:p>
          <a:p>
            <a:pPr lvl="0"/>
            <a:r>
              <a:rPr lang="en-US" sz="1200" kern="1200" dirty="0">
                <a:solidFill>
                  <a:schemeClr val="tx1"/>
                </a:solidFill>
                <a:effectLst/>
                <a:latin typeface="+mn-lt"/>
                <a:ea typeface="+mn-ea"/>
                <a:cs typeface="+mn-cs"/>
              </a:rPr>
              <a:t>Spiritual disciplines:  journaling, study and reflection, meditation (in contrast to contemplation).</a:t>
            </a:r>
          </a:p>
          <a:p>
            <a:endParaRPr lang="en-US" dirty="0"/>
          </a:p>
        </p:txBody>
      </p:sp>
      <p:sp>
        <p:nvSpPr>
          <p:cNvPr id="4" name="Slide Number Placeholder 3"/>
          <p:cNvSpPr>
            <a:spLocks noGrp="1"/>
          </p:cNvSpPr>
          <p:nvPr>
            <p:ph type="sldNum" sz="quarter" idx="10"/>
          </p:nvPr>
        </p:nvSpPr>
        <p:spPr/>
        <p:txBody>
          <a:bodyPr/>
          <a:lstStyle/>
          <a:p>
            <a:fld id="{D6791E41-FE52-994E-BC6F-138DAB7D9029}" type="slidenum">
              <a:rPr lang="en-US" smtClean="0"/>
              <a:t>8</a:t>
            </a:fld>
            <a:endParaRPr lang="en-US"/>
          </a:p>
        </p:txBody>
      </p:sp>
    </p:spTree>
    <p:extLst>
      <p:ext uri="{BB962C8B-B14F-4D97-AF65-F5344CB8AC3E}">
        <p14:creationId xmlns:p14="http://schemas.microsoft.com/office/powerpoint/2010/main" val="118591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These are the people that want to feel their religion!</a:t>
            </a:r>
          </a:p>
          <a:p>
            <a:pPr lvl="0"/>
            <a:r>
              <a:rPr lang="en-US" sz="1200" kern="1200" dirty="0">
                <a:solidFill>
                  <a:schemeClr val="tx1"/>
                </a:solidFill>
                <a:effectLst/>
                <a:latin typeface="+mn-lt"/>
                <a:ea typeface="+mn-ea"/>
                <a:cs typeface="+mn-cs"/>
              </a:rPr>
              <a:t>KM might say my doctrine is purer that yours, KH may say “my walk with God is closer than yours.”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Insist on outward expression of inward change.</a:t>
            </a:r>
          </a:p>
          <a:p>
            <a:pPr lvl="0"/>
            <a:r>
              <a:rPr lang="en-US" sz="1200" kern="1200" dirty="0">
                <a:solidFill>
                  <a:schemeClr val="tx1"/>
                </a:solidFill>
                <a:effectLst/>
                <a:latin typeface="+mn-lt"/>
                <a:ea typeface="+mn-ea"/>
                <a:cs typeface="+mn-cs"/>
              </a:rPr>
              <a:t>Believe commitment to Christ is transforming and will be revealed in the holiness of the believer.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Otherwise, conversion is suspect.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Spirituality of personal renewal</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Differ from AH – don’t seek isolation, rather seek to change society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Essence of Christianity has to do with conversion event marked by utter repentance and renewal</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Loves to worship and connect through praise services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Heart/revealed knowable God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Not concerned with doctrine as much</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Pietism in America: Frontier life called for theological adjustments, increasing emphasis on personal piety.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Exaggerates into heresy of pietism – tendency toward emotionalism and excessive concern for feelings and right experience.  Can become critical of anyone who doesn’t have your emotional experience.  God is left behind and becomes a “feel good” experience.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Emotion based moralism.  </a:t>
            </a:r>
          </a:p>
          <a:p>
            <a:pPr lvl="1"/>
            <a:r>
              <a:rPr lang="en-US" sz="1200" kern="1200" dirty="0">
                <a:solidFill>
                  <a:schemeClr val="tx1"/>
                </a:solidFill>
                <a:effectLst/>
                <a:latin typeface="+mn-lt"/>
                <a:ea typeface="+mn-ea"/>
                <a:cs typeface="+mn-cs"/>
              </a:rPr>
              <a:t>IE. Monk carried woman across river.  “I dropped her at the river, are you still carrying her?”</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Examples:  St. Benedict; Charles Wesley</a:t>
            </a:r>
          </a:p>
          <a:p>
            <a:pPr lvl="0"/>
            <a:r>
              <a:rPr lang="en-US" sz="1200" kern="1200" dirty="0">
                <a:solidFill>
                  <a:schemeClr val="tx1"/>
                </a:solidFill>
                <a:effectLst/>
                <a:latin typeface="+mn-lt"/>
                <a:ea typeface="+mn-ea"/>
                <a:cs typeface="+mn-cs"/>
              </a:rPr>
              <a:t>Lyle Schaller, commentator on American church scene:</a:t>
            </a:r>
          </a:p>
          <a:p>
            <a:pPr lvl="1"/>
            <a:r>
              <a:rPr lang="en-US" sz="1200" kern="1200" dirty="0">
                <a:solidFill>
                  <a:schemeClr val="tx1"/>
                </a:solidFill>
                <a:effectLst/>
                <a:latin typeface="+mn-lt"/>
                <a:ea typeface="+mn-ea"/>
                <a:cs typeface="+mn-cs"/>
              </a:rPr>
              <a:t>Personal religious experiences, rather than promises of God, constitute central validation of one’s faith.</a:t>
            </a:r>
          </a:p>
          <a:p>
            <a:pPr lvl="1"/>
            <a:r>
              <a:rPr lang="en-US" sz="1200" kern="1200" dirty="0">
                <a:solidFill>
                  <a:schemeClr val="tx1"/>
                </a:solidFill>
                <a:effectLst/>
                <a:latin typeface="+mn-lt"/>
                <a:ea typeface="+mn-ea"/>
                <a:cs typeface="+mn-cs"/>
              </a:rPr>
              <a:t>Centrality of word and sacrament supplanted by word and especially music</a:t>
            </a:r>
          </a:p>
          <a:p>
            <a:pPr lvl="1"/>
            <a:r>
              <a:rPr lang="en-US" sz="1200" kern="1200" dirty="0">
                <a:solidFill>
                  <a:schemeClr val="tx1"/>
                </a:solidFill>
                <a:effectLst/>
                <a:latin typeface="+mn-lt"/>
                <a:ea typeface="+mn-ea"/>
                <a:cs typeface="+mn-cs"/>
              </a:rPr>
              <a:t>Theology of glory overshadows the theology of the cross</a:t>
            </a:r>
          </a:p>
          <a:p>
            <a:pPr lvl="1"/>
            <a:r>
              <a:rPr lang="en-US" sz="1200" kern="1200" dirty="0">
                <a:solidFill>
                  <a:schemeClr val="tx1"/>
                </a:solidFill>
                <a:effectLst/>
                <a:latin typeface="+mn-lt"/>
                <a:ea typeface="+mn-ea"/>
                <a:cs typeface="+mn-cs"/>
              </a:rPr>
              <a:t>Greater emphasis on immanence of God rather that transcendence of God.</a:t>
            </a:r>
          </a:p>
          <a:p>
            <a:endParaRPr lang="en-US" dirty="0"/>
          </a:p>
        </p:txBody>
      </p:sp>
      <p:sp>
        <p:nvSpPr>
          <p:cNvPr id="4" name="Slide Number Placeholder 3"/>
          <p:cNvSpPr>
            <a:spLocks noGrp="1"/>
          </p:cNvSpPr>
          <p:nvPr>
            <p:ph type="sldNum" sz="quarter" idx="10"/>
          </p:nvPr>
        </p:nvSpPr>
        <p:spPr/>
        <p:txBody>
          <a:bodyPr/>
          <a:lstStyle/>
          <a:p>
            <a:fld id="{D6791E41-FE52-994E-BC6F-138DAB7D9029}" type="slidenum">
              <a:rPr lang="en-US" smtClean="0"/>
              <a:t>9</a:t>
            </a:fld>
            <a:endParaRPr lang="en-US"/>
          </a:p>
        </p:txBody>
      </p:sp>
    </p:spTree>
    <p:extLst>
      <p:ext uri="{BB962C8B-B14F-4D97-AF65-F5344CB8AC3E}">
        <p14:creationId xmlns:p14="http://schemas.microsoft.com/office/powerpoint/2010/main" val="200327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Historically, ascetic movements marked by a disciplined pursuit of an inner consciousness of God.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Realm of quietness and mediation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Prefer contemplative, intuition is dominant, feelings are primary.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Spirituality is directed inward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Look for God in the quietness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Goal is not to pray theology</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Exaggerates into Quietism – spiritual naval gazer.  Monastic movement.  Extreme stillness that treats outside world as if it doesn’t matter.</a:t>
            </a:r>
          </a:p>
          <a:p>
            <a:pPr lvl="0"/>
            <a:r>
              <a:rPr lang="en-US" sz="1200" kern="1200" dirty="0">
                <a:solidFill>
                  <a:schemeClr val="tx1"/>
                </a:solidFill>
                <a:effectLst/>
                <a:latin typeface="+mn-lt"/>
                <a:ea typeface="+mn-ea"/>
                <a:cs typeface="+mn-cs"/>
              </a:rPr>
              <a:t>Examples:</a:t>
            </a:r>
          </a:p>
          <a:p>
            <a:pPr lvl="1"/>
            <a:r>
              <a:rPr lang="en-US" sz="1200" kern="1200" dirty="0">
                <a:solidFill>
                  <a:schemeClr val="tx1"/>
                </a:solidFill>
                <a:effectLst/>
                <a:latin typeface="+mn-lt"/>
                <a:ea typeface="+mn-ea"/>
                <a:cs typeface="+mn-cs"/>
              </a:rPr>
              <a:t>St. Bernard of </a:t>
            </a:r>
            <a:r>
              <a:rPr lang="en-US" sz="1200" kern="1200" dirty="0" err="1">
                <a:solidFill>
                  <a:schemeClr val="tx1"/>
                </a:solidFill>
                <a:effectLst/>
                <a:latin typeface="+mn-lt"/>
                <a:ea typeface="+mn-ea"/>
                <a:cs typeface="+mn-cs"/>
              </a:rPr>
              <a:t>Clairvaux</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Thomas a Kempis </a:t>
            </a:r>
            <a:r>
              <a:rPr lang="en-US" sz="1200" i="1" kern="1200" dirty="0">
                <a:solidFill>
                  <a:schemeClr val="tx1"/>
                </a:solidFill>
                <a:effectLst/>
                <a:latin typeface="+mn-lt"/>
                <a:ea typeface="+mn-ea"/>
                <a:cs typeface="+mn-cs"/>
              </a:rPr>
              <a:t>Imitation of Christ</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Connecting:  Less value in linear thinking or propositional talk; illustrative stories connect</a:t>
            </a:r>
          </a:p>
          <a:p>
            <a:pPr lvl="0"/>
            <a:r>
              <a:rPr lang="en-US" sz="1200" kern="1200" dirty="0">
                <a:solidFill>
                  <a:schemeClr val="tx1"/>
                </a:solidFill>
                <a:effectLst/>
                <a:latin typeface="+mn-lt"/>
                <a:ea typeface="+mn-ea"/>
                <a:cs typeface="+mn-cs"/>
              </a:rPr>
              <a:t>IE.  Story of “Spirituality and talkative lover” (Sager, 41)</a:t>
            </a:r>
          </a:p>
          <a:p>
            <a:pPr lvl="0"/>
            <a:r>
              <a:rPr lang="en-US" sz="1200" kern="1200" dirty="0">
                <a:solidFill>
                  <a:schemeClr val="tx1"/>
                </a:solidFill>
                <a:effectLst/>
                <a:latin typeface="+mn-lt"/>
                <a:ea typeface="+mn-ea"/>
                <a:cs typeface="+mn-cs"/>
              </a:rPr>
              <a:t>Loving resignation belongs to AH.</a:t>
            </a:r>
          </a:p>
          <a:p>
            <a:pPr lvl="0"/>
            <a:r>
              <a:rPr lang="en-US" sz="1200" kern="1200" dirty="0">
                <a:solidFill>
                  <a:schemeClr val="tx1"/>
                </a:solidFill>
                <a:effectLst/>
                <a:latin typeface="+mn-lt"/>
                <a:ea typeface="+mn-ea"/>
                <a:cs typeface="+mn-cs"/>
              </a:rPr>
              <a:t>IE.  Dandelions, learn to love them</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Thomas Merton:  Christianity is a religion of the Word of God.  It is easy to forget that this Word first of all emerges out of silence.  Underlying the search for inner solitude is the basic posturing of self so as best to hear that Word when it is spoken.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Spiritual disciplines drawn to:  solitude, fasting, simplicity, spiritual direction.</a:t>
            </a:r>
          </a:p>
          <a:p>
            <a:endParaRPr lang="en-US" dirty="0"/>
          </a:p>
        </p:txBody>
      </p:sp>
      <p:sp>
        <p:nvSpPr>
          <p:cNvPr id="4" name="Slide Number Placeholder 3"/>
          <p:cNvSpPr>
            <a:spLocks noGrp="1"/>
          </p:cNvSpPr>
          <p:nvPr>
            <p:ph type="sldNum" sz="quarter" idx="10"/>
          </p:nvPr>
        </p:nvSpPr>
        <p:spPr/>
        <p:txBody>
          <a:bodyPr/>
          <a:lstStyle/>
          <a:p>
            <a:fld id="{D6791E41-FE52-994E-BC6F-138DAB7D9029}" type="slidenum">
              <a:rPr lang="en-US" smtClean="0"/>
              <a:t>10</a:t>
            </a:fld>
            <a:endParaRPr lang="en-US"/>
          </a:p>
        </p:txBody>
      </p:sp>
    </p:spTree>
    <p:extLst>
      <p:ext uri="{BB962C8B-B14F-4D97-AF65-F5344CB8AC3E}">
        <p14:creationId xmlns:p14="http://schemas.microsoft.com/office/powerpoint/2010/main" val="1982225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Spirituality of social action</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Stirred by biblical cries of outrage in the face of injustices and sufferings of humanity – particularly the poor and powerless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kern="1200" dirty="0" err="1">
                <a:solidFill>
                  <a:schemeClr val="tx1"/>
                </a:solidFill>
                <a:effectLst/>
                <a:latin typeface="+mn-lt"/>
                <a:ea typeface="+mn-ea"/>
                <a:cs typeface="+mn-cs"/>
              </a:rPr>
              <a:t>pietist’s</a:t>
            </a:r>
            <a:r>
              <a:rPr lang="en-US" sz="1200" kern="1200" dirty="0">
                <a:solidFill>
                  <a:schemeClr val="tx1"/>
                </a:solidFill>
                <a:effectLst/>
                <a:latin typeface="+mn-lt"/>
                <a:ea typeface="+mn-ea"/>
                <a:cs typeface="+mn-cs"/>
              </a:rPr>
              <a:t> kind of social activism generally targets the immoral, the social action person takes on systems of power that perpetuate injustice and inequity in society.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Striving is to think God’s thoughts with him</a:t>
            </a:r>
          </a:p>
          <a:p>
            <a:pPr lvl="0"/>
            <a:r>
              <a:rPr lang="en-US" sz="1200" kern="1200" dirty="0">
                <a:solidFill>
                  <a:schemeClr val="tx1"/>
                </a:solidFill>
                <a:effectLst/>
                <a:latin typeface="+mn-lt"/>
                <a:ea typeface="+mn-ea"/>
                <a:cs typeface="+mn-cs"/>
              </a:rPr>
              <a:t>Engage where God is engaged</a:t>
            </a:r>
          </a:p>
          <a:p>
            <a:pPr lvl="0"/>
            <a:r>
              <a:rPr lang="en-US" sz="1200" kern="1200" dirty="0">
                <a:solidFill>
                  <a:schemeClr val="tx1"/>
                </a:solidFill>
                <a:effectLst/>
                <a:latin typeface="+mn-lt"/>
                <a:ea typeface="+mn-ea"/>
                <a:cs typeface="+mn-cs"/>
              </a:rPr>
              <a:t>Realm of the social reformer</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Stand for the oppressed because it is what God would do</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Classic examples are very often people who live brief explosive careers and then are killed.  IE.  MLK, John the Baptist</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Exaggerates into Moralism – judge anyone that doesn’t share your reformist tendencies.  Become impatient and harsh with the church.  Begins with good thoughts, loses grace and mercy.</a:t>
            </a:r>
          </a:p>
          <a:p>
            <a:endParaRPr lang="en-US" dirty="0"/>
          </a:p>
        </p:txBody>
      </p:sp>
      <p:sp>
        <p:nvSpPr>
          <p:cNvPr id="4" name="Slide Number Placeholder 3"/>
          <p:cNvSpPr>
            <a:spLocks noGrp="1"/>
          </p:cNvSpPr>
          <p:nvPr>
            <p:ph type="sldNum" sz="quarter" idx="10"/>
          </p:nvPr>
        </p:nvSpPr>
        <p:spPr/>
        <p:txBody>
          <a:bodyPr/>
          <a:lstStyle/>
          <a:p>
            <a:fld id="{D6791E41-FE52-994E-BC6F-138DAB7D9029}" type="slidenum">
              <a:rPr lang="en-US" smtClean="0"/>
              <a:t>11</a:t>
            </a:fld>
            <a:endParaRPr lang="en-US"/>
          </a:p>
        </p:txBody>
      </p:sp>
    </p:spTree>
    <p:extLst>
      <p:ext uri="{BB962C8B-B14F-4D97-AF65-F5344CB8AC3E}">
        <p14:creationId xmlns:p14="http://schemas.microsoft.com/office/powerpoint/2010/main" val="681283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a:t>
            </a:r>
          </a:p>
          <a:p>
            <a:r>
              <a:rPr lang="en-US" dirty="0"/>
              <a:t>Spiritual formation in the congregation is going to have to involve all of these realms</a:t>
            </a:r>
          </a:p>
          <a:p>
            <a:endParaRPr lang="en-US" dirty="0"/>
          </a:p>
          <a:p>
            <a:r>
              <a:rPr lang="en-US" dirty="0"/>
              <a:t>Develop programs/experiences that involve each</a:t>
            </a:r>
          </a:p>
          <a:p>
            <a:endParaRPr lang="en-US" dirty="0"/>
          </a:p>
          <a:p>
            <a:r>
              <a:rPr lang="en-US" dirty="0"/>
              <a:t>Changes the way we teach</a:t>
            </a:r>
          </a:p>
          <a:p>
            <a:endParaRPr lang="en-US" dirty="0"/>
          </a:p>
          <a:p>
            <a:r>
              <a:rPr lang="en-US" dirty="0"/>
              <a:t>Personally, lean into the practices opposite</a:t>
            </a:r>
          </a:p>
          <a:p>
            <a:endParaRPr lang="en-US" dirty="0"/>
          </a:p>
          <a:p>
            <a:pPr marL="0" marR="0">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1 Corinthians 12:12-14, 27</a:t>
            </a:r>
          </a:p>
          <a:p>
            <a:pPr marL="0" marR="0">
              <a:spcBef>
                <a:spcPts val="0"/>
              </a:spcBef>
              <a:spcAft>
                <a:spcPts val="0"/>
              </a:spcAft>
            </a:pPr>
            <a:r>
              <a:rPr lang="en-US" sz="1800"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12 Just as a body, though one, has many parts, but all its many parts form one body, so it is with Christ. 13 For we were all baptized by one Spirit so as to form one body—whether Jews or Gentiles, slave or free—and we were all given the one Spirit to drink. 14 Even so the body is not made up of one part but of many.</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27"/>
            </a:pPr>
            <a:r>
              <a:rPr lang="en-US" sz="1800"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Now you are the body of Christ, and each one of you is a part of it.</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6791E41-FE52-994E-BC6F-138DAB7D9029}" type="slidenum">
              <a:rPr lang="en-US" smtClean="0"/>
              <a:t>12</a:t>
            </a:fld>
            <a:endParaRPr lang="en-US"/>
          </a:p>
        </p:txBody>
      </p:sp>
    </p:spTree>
    <p:extLst>
      <p:ext uri="{BB962C8B-B14F-4D97-AF65-F5344CB8AC3E}">
        <p14:creationId xmlns:p14="http://schemas.microsoft.com/office/powerpoint/2010/main" val="1837558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92043" y="1816882"/>
            <a:ext cx="7766936" cy="1646302"/>
          </a:xfrm>
        </p:spPr>
        <p:txBody>
          <a:bodyPr anchor="b">
            <a:noAutofit/>
          </a:bodyPr>
          <a:lstStyle>
            <a:lvl1pPr algn="r">
              <a:defRPr sz="5400">
                <a:solidFill>
                  <a:srgbClr val="6BA856"/>
                </a:solidFill>
              </a:defRPr>
            </a:lvl1pPr>
          </a:lstStyle>
          <a:p>
            <a:r>
              <a:rPr lang="en-US" dirty="0"/>
              <a:t>Header</a:t>
            </a:r>
          </a:p>
        </p:txBody>
      </p:sp>
      <p:sp>
        <p:nvSpPr>
          <p:cNvPr id="3" name="Subtitle 2"/>
          <p:cNvSpPr>
            <a:spLocks noGrp="1"/>
          </p:cNvSpPr>
          <p:nvPr>
            <p:ph type="subTitle" idx="1" hasCustomPrompt="1"/>
          </p:nvPr>
        </p:nvSpPr>
        <p:spPr>
          <a:xfrm>
            <a:off x="3892043" y="3463181"/>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a:t>Subheader</a:t>
            </a:r>
            <a:endParaRPr lang="en-US" dirty="0"/>
          </a:p>
        </p:txBody>
      </p:sp>
      <p:pic>
        <p:nvPicPr>
          <p:cNvPr id="9" name="Рисунок 8">
            <a:extLst>
              <a:ext uri="{FF2B5EF4-FFF2-40B4-BE49-F238E27FC236}">
                <a16:creationId xmlns:a16="http://schemas.microsoft.com/office/drawing/2014/main" id="{52789D95-5854-D1C5-CD2B-6EDEF4CEDB0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038946" y="6001794"/>
            <a:ext cx="1620033" cy="512627"/>
          </a:xfrm>
          <a:prstGeom prst="rect">
            <a:avLst/>
          </a:prstGeom>
        </p:spPr>
      </p:pic>
      <p:pic>
        <p:nvPicPr>
          <p:cNvPr id="10" name="Рисунок 9">
            <a:extLst>
              <a:ext uri="{FF2B5EF4-FFF2-40B4-BE49-F238E27FC236}">
                <a16:creationId xmlns:a16="http://schemas.microsoft.com/office/drawing/2014/main" id="{75E0784F-919C-4FF4-66FA-F3BF019B58B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18667" y="895091"/>
            <a:ext cx="6189927" cy="603121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et-EE" dirty="0"/>
              <a:t>Header</a:t>
            </a:r>
            <a:endParaRPr lang="en-US" dirty="0"/>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dirty="0"/>
              <a:t>Insert image</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dirty="0"/>
              <a:t>Header</a:t>
            </a:r>
            <a:endParaRPr lang="ru-RU"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et-EE" dirty="0"/>
              <a:t>Header</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dirty="0"/>
              <a:t>Header</a:t>
            </a:r>
            <a:endParaRPr lang="ru-RU"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348134" cy="3022600"/>
          </a:xfrm>
        </p:spPr>
        <p:txBody>
          <a:bodyPr anchor="ctr">
            <a:normAutofit/>
          </a:bodyPr>
          <a:lstStyle>
            <a:lvl1pPr algn="l">
              <a:defRPr sz="4400" b="0" cap="none"/>
            </a:lvl1pPr>
          </a:lstStyle>
          <a:p>
            <a:r>
              <a:rPr lang="et-EE" dirty="0"/>
              <a:t>Header</a:t>
            </a:r>
            <a:endParaRPr lang="en-US" dirty="0"/>
          </a:p>
        </p:txBody>
      </p:sp>
      <p:sp>
        <p:nvSpPr>
          <p:cNvPr id="23" name="Text Placeholder 9"/>
          <p:cNvSpPr>
            <a:spLocks noGrp="1"/>
          </p:cNvSpPr>
          <p:nvPr>
            <p:ph type="body" sz="quarter" idx="13" hasCustomPrompt="1"/>
          </p:nvPr>
        </p:nvSpPr>
        <p:spPr>
          <a:xfrm>
            <a:off x="677334" y="3632200"/>
            <a:ext cx="7913329" cy="381000"/>
          </a:xfrm>
        </p:spPr>
        <p:txBody>
          <a:bodyPr anchor="ctr">
            <a:noAutofit/>
          </a:bodyPr>
          <a:lstStyle>
            <a:lvl1pPr marL="0" indent="0">
              <a:buFontTx/>
              <a:buNone/>
              <a:defRPr sz="16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dirty="0"/>
              <a:t>Header</a:t>
            </a:r>
            <a:endParaRPr lang="ru-RU"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dirty="0"/>
              <a:t>Header</a:t>
            </a:r>
            <a:endParaRPr lang="ru-RU"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et-EE" dirty="0"/>
              <a:t>Header</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dirty="0"/>
              <a:t>Header</a:t>
            </a:r>
            <a:endParaRPr lang="ru-RU"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7" name="Прямая соединительная линия 6">
            <a:extLst>
              <a:ext uri="{FF2B5EF4-FFF2-40B4-BE49-F238E27FC236}">
                <a16:creationId xmlns:a16="http://schemas.microsoft.com/office/drawing/2014/main" id="{AA277380-07CB-6297-AC60-B262A36222CE}"/>
              </a:ext>
            </a:extLst>
          </p:cNvPr>
          <p:cNvCxnSpPr>
            <a:cxnSpLocks/>
          </p:cNvCxnSpPr>
          <p:nvPr userDrawn="1"/>
        </p:nvCxnSpPr>
        <p:spPr>
          <a:xfrm>
            <a:off x="677334" y="4527448"/>
            <a:ext cx="10919309"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et-EE" dirty="0"/>
              <a:t>Header</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rgbClr val="6BA856"/>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dirty="0"/>
              <a:t>Header</a:t>
            </a:r>
            <a:endParaRPr lang="ru-RU"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dirty="0"/>
              <a:t>Sample</a:t>
            </a:r>
            <a:endParaRPr lang="ru-RU"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dirty="0"/>
              <a:t>Header</a:t>
            </a:r>
          </a:p>
        </p:txBody>
      </p:sp>
      <p:sp>
        <p:nvSpPr>
          <p:cNvPr id="3" name="Content Placeholder 2"/>
          <p:cNvSpPr>
            <a:spLocks noGrp="1"/>
          </p:cNvSpPr>
          <p:nvPr>
            <p:ph idx="1" hasCustomPrompt="1"/>
          </p:nvPr>
        </p:nvSpPr>
        <p:spPr/>
        <p:txBody>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7" name="Рисунок 6">
            <a:extLst>
              <a:ext uri="{FF2B5EF4-FFF2-40B4-BE49-F238E27FC236}">
                <a16:creationId xmlns:a16="http://schemas.microsoft.com/office/drawing/2014/main" id="{234D67AD-4332-FCBE-6D6B-CB9B0ABE3B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056036" y="5967610"/>
            <a:ext cx="1620033" cy="512627"/>
          </a:xfrm>
          <a:prstGeom prst="rect">
            <a:avLst/>
          </a:prstGeom>
        </p:spPr>
      </p:pic>
      <p:cxnSp>
        <p:nvCxnSpPr>
          <p:cNvPr id="8" name="Прямая соединительная линия 7">
            <a:extLst>
              <a:ext uri="{FF2B5EF4-FFF2-40B4-BE49-F238E27FC236}">
                <a16:creationId xmlns:a16="http://schemas.microsoft.com/office/drawing/2014/main" id="{4FBE1A0E-A98A-94D2-AFB1-AACDF6E457D6}"/>
              </a:ext>
            </a:extLst>
          </p:cNvPr>
          <p:cNvCxnSpPr>
            <a:cxnSpLocks/>
          </p:cNvCxnSpPr>
          <p:nvPr userDrawn="1"/>
        </p:nvCxnSpPr>
        <p:spPr>
          <a:xfrm>
            <a:off x="677334" y="1452785"/>
            <a:ext cx="10919309"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et-EE" dirty="0"/>
              <a:t>Header</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dirty="0"/>
              <a:t>Subheader</a:t>
            </a:r>
            <a:endParaRPr lang="ru-RU" dirty="0"/>
          </a:p>
        </p:txBody>
      </p:sp>
      <p:cxnSp>
        <p:nvCxnSpPr>
          <p:cNvPr id="7" name="Прямая соединительная линия 6">
            <a:extLst>
              <a:ext uri="{FF2B5EF4-FFF2-40B4-BE49-F238E27FC236}">
                <a16:creationId xmlns:a16="http://schemas.microsoft.com/office/drawing/2014/main" id="{3677A2BB-7BD4-B051-94E4-AA7E74456CAB}"/>
              </a:ext>
            </a:extLst>
          </p:cNvPr>
          <p:cNvCxnSpPr>
            <a:cxnSpLocks/>
          </p:cNvCxnSpPr>
          <p:nvPr userDrawn="1"/>
        </p:nvCxnSpPr>
        <p:spPr>
          <a:xfrm>
            <a:off x="677335" y="4527448"/>
            <a:ext cx="10895411"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pic>
        <p:nvPicPr>
          <p:cNvPr id="10" name="Рисунок 9">
            <a:extLst>
              <a:ext uri="{FF2B5EF4-FFF2-40B4-BE49-F238E27FC236}">
                <a16:creationId xmlns:a16="http://schemas.microsoft.com/office/drawing/2014/main" id="{0E301311-5746-8A3D-A3FC-07B70DB0739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8667" y="895091"/>
            <a:ext cx="6189927" cy="603121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t-EE" dirty="0"/>
              <a:t>Header</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4" name="Content Placeholder 3"/>
          <p:cNvSpPr>
            <a:spLocks noGrp="1"/>
          </p:cNvSpPr>
          <p:nvPr>
            <p:ph sz="half" idx="2" hasCustomPrompt="1"/>
          </p:nvPr>
        </p:nvSpPr>
        <p:spPr>
          <a:xfrm>
            <a:off x="5089970" y="2160589"/>
            <a:ext cx="4184034" cy="3880773"/>
          </a:xfrm>
        </p:spPr>
        <p:txBody>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cxnSp>
        <p:nvCxnSpPr>
          <p:cNvPr id="8" name="Прямая соединительная линия 7">
            <a:extLst>
              <a:ext uri="{FF2B5EF4-FFF2-40B4-BE49-F238E27FC236}">
                <a16:creationId xmlns:a16="http://schemas.microsoft.com/office/drawing/2014/main" id="{DC621E51-74E6-9C45-4E94-FF702866E5D2}"/>
              </a:ext>
            </a:extLst>
          </p:cNvPr>
          <p:cNvCxnSpPr>
            <a:cxnSpLocks/>
          </p:cNvCxnSpPr>
          <p:nvPr userDrawn="1"/>
        </p:nvCxnSpPr>
        <p:spPr>
          <a:xfrm>
            <a:off x="677334" y="1452785"/>
            <a:ext cx="10919309"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t-EE" dirty="0"/>
              <a:t>Header</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dirty="0"/>
              <a:t>Text sample</a:t>
            </a:r>
            <a:endParaRPr lang="ru-RU" dirty="0"/>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dirty="0"/>
              <a:t>Text sample</a:t>
            </a:r>
            <a:endParaRPr lang="ru-RU" dirty="0"/>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0" name="Прямая соединительная линия 9">
            <a:extLst>
              <a:ext uri="{FF2B5EF4-FFF2-40B4-BE49-F238E27FC236}">
                <a16:creationId xmlns:a16="http://schemas.microsoft.com/office/drawing/2014/main" id="{58CE5ADE-82FC-8801-12D7-04D4345FF565}"/>
              </a:ext>
            </a:extLst>
          </p:cNvPr>
          <p:cNvCxnSpPr>
            <a:cxnSpLocks/>
          </p:cNvCxnSpPr>
          <p:nvPr userDrawn="1"/>
        </p:nvCxnSpPr>
        <p:spPr>
          <a:xfrm>
            <a:off x="677334" y="1452785"/>
            <a:ext cx="10919309"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et-EE" dirty="0"/>
              <a:t>Header</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6" name="Прямая соединительная линия 5">
            <a:extLst>
              <a:ext uri="{FF2B5EF4-FFF2-40B4-BE49-F238E27FC236}">
                <a16:creationId xmlns:a16="http://schemas.microsoft.com/office/drawing/2014/main" id="{F15BE401-585F-9932-DB5F-39F6726883A5}"/>
              </a:ext>
            </a:extLst>
          </p:cNvPr>
          <p:cNvCxnSpPr>
            <a:cxnSpLocks/>
          </p:cNvCxnSpPr>
          <p:nvPr userDrawn="1"/>
        </p:nvCxnSpPr>
        <p:spPr>
          <a:xfrm>
            <a:off x="677334" y="1452785"/>
            <a:ext cx="10919309"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pic>
        <p:nvPicPr>
          <p:cNvPr id="7" name="Рисунок 6">
            <a:extLst>
              <a:ext uri="{FF2B5EF4-FFF2-40B4-BE49-F238E27FC236}">
                <a16:creationId xmlns:a16="http://schemas.microsoft.com/office/drawing/2014/main" id="{0B1B9642-6867-004A-B998-70C82668AB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8667" y="895091"/>
            <a:ext cx="6189927" cy="60312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Только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et-EE" dirty="0"/>
              <a:t>Header</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3" name="Прямая соединительная линия 2">
            <a:extLst>
              <a:ext uri="{FF2B5EF4-FFF2-40B4-BE49-F238E27FC236}">
                <a16:creationId xmlns:a16="http://schemas.microsoft.com/office/drawing/2014/main" id="{48EEB336-0D41-1459-0AFC-ED3C4679F235}"/>
              </a:ext>
            </a:extLst>
          </p:cNvPr>
          <p:cNvCxnSpPr>
            <a:cxnSpLocks/>
          </p:cNvCxnSpPr>
          <p:nvPr userDrawn="1"/>
        </p:nvCxnSpPr>
        <p:spPr>
          <a:xfrm>
            <a:off x="677334" y="1452785"/>
            <a:ext cx="10919309" cy="0"/>
          </a:xfrm>
          <a:prstGeom prst="line">
            <a:avLst/>
          </a:prstGeom>
          <a:ln>
            <a:solidFill>
              <a:srgbClr val="6BA85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02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et-EE" dirty="0"/>
              <a:t>Header</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t-EE" dirty="0"/>
              <a:t>Header</a:t>
            </a:r>
            <a:endParaRPr lang="ru-RU"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Header</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Header 1</a:t>
            </a:r>
            <a:endParaRPr lang="ru-RU" dirty="0"/>
          </a:p>
          <a:p>
            <a:pPr lvl="1"/>
            <a:r>
              <a:rPr lang="en-US" dirty="0"/>
              <a:t>Header 2</a:t>
            </a:r>
            <a:endParaRPr lang="ru-RU" dirty="0"/>
          </a:p>
          <a:p>
            <a:pPr lvl="2"/>
            <a:r>
              <a:rPr lang="en-US" dirty="0"/>
              <a:t>Header 3</a:t>
            </a:r>
            <a:endParaRPr lang="ru-RU" dirty="0"/>
          </a:p>
          <a:p>
            <a:pPr lvl="3"/>
            <a:r>
              <a:rPr lang="en-US" dirty="0"/>
              <a:t>Header 4</a:t>
            </a:r>
            <a:endParaRPr lang="ru-RU" dirty="0"/>
          </a:p>
          <a:p>
            <a:pPr lvl="4"/>
            <a:r>
              <a:rPr lang="en-US" dirty="0"/>
              <a:t>Header 5</a:t>
            </a:r>
          </a:p>
        </p:txBody>
      </p:sp>
      <p:sp>
        <p:nvSpPr>
          <p:cNvPr id="6" name="Slide Number Placeholder 5"/>
          <p:cNvSpPr>
            <a:spLocks noGrp="1"/>
          </p:cNvSpPr>
          <p:nvPr>
            <p:ph type="sldNum" sz="quarter" idx="4"/>
          </p:nvPr>
        </p:nvSpPr>
        <p:spPr>
          <a:xfrm>
            <a:off x="677334" y="6041362"/>
            <a:ext cx="683339" cy="365125"/>
          </a:xfrm>
          <a:prstGeom prst="rect">
            <a:avLst/>
          </a:prstGeom>
        </p:spPr>
        <p:txBody>
          <a:bodyPr vert="horz" lIns="91440" tIns="45720" rIns="91440" bIns="45720" rtlCol="0" anchor="ctr"/>
          <a:lstStyle>
            <a:lvl1pPr algn="l">
              <a:defRPr sz="900">
                <a:solidFill>
                  <a:srgbClr val="6BA856"/>
                </a:solidFill>
                <a:latin typeface="Montserrat" panose="00000500000000000000" pitchFamily="2" charset="-52"/>
              </a:defRPr>
            </a:lvl1pPr>
          </a:lstStyle>
          <a:p>
            <a:fld id="{D0324506-4D4C-40B5-A8EA-268FDF0065B7}" type="slidenum">
              <a:rPr lang="en-US" smtClean="0"/>
              <a:pPr/>
              <a:t>‹#›</a:t>
            </a:fld>
            <a:endParaRPr lang="en-US" dirty="0"/>
          </a:p>
        </p:txBody>
      </p:sp>
      <p:pic>
        <p:nvPicPr>
          <p:cNvPr id="10" name="Рисунок 9">
            <a:extLst>
              <a:ext uri="{FF2B5EF4-FFF2-40B4-BE49-F238E27FC236}">
                <a16:creationId xmlns:a16="http://schemas.microsoft.com/office/drawing/2014/main" id="{D7EB237F-500C-59C6-75B2-A0F04B34C9B6}"/>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10056036" y="5967610"/>
            <a:ext cx="1620033" cy="51262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67" r:id="rId7"/>
    <p:sldLayoutId id="2147483655" r:id="rId8"/>
    <p:sldLayoutId id="2147483666" r:id="rId9"/>
    <p:sldLayoutId id="2147483657" r:id="rId10"/>
    <p:sldLayoutId id="2147483660" r:id="rId11"/>
    <p:sldLayoutId id="2147483661" r:id="rId12"/>
    <p:sldLayoutId id="2147483662" r:id="rId13"/>
    <p:sldLayoutId id="2147483664" r:id="rId14"/>
  </p:sldLayoutIdLst>
  <p:hf hdr="0" ftr="0" dt="0"/>
  <p:txStyles>
    <p:titleStyle>
      <a:lvl1pPr algn="l" defTabSz="457200" rtl="0" eaLnBrk="1" latinLnBrk="0" hangingPunct="1">
        <a:spcBef>
          <a:spcPct val="0"/>
        </a:spcBef>
        <a:buNone/>
        <a:defRPr sz="3600" b="0" kern="1200">
          <a:solidFill>
            <a:srgbClr val="6BA856"/>
          </a:solidFill>
          <a:latin typeface="Montserrat Medium" panose="00000600000000000000" pitchFamily="2" charset="-52"/>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6BA856"/>
        </a:buClr>
        <a:buSzPct val="80000"/>
        <a:buFont typeface="Wingdings 3" charset="2"/>
        <a:buChar char=""/>
        <a:defRPr sz="1800" kern="1200">
          <a:solidFill>
            <a:schemeClr val="tx1">
              <a:lumMod val="75000"/>
              <a:lumOff val="25000"/>
            </a:schemeClr>
          </a:solidFill>
          <a:latin typeface="Montserrat" panose="00000500000000000000" pitchFamily="2" charset="-52"/>
          <a:ea typeface="+mn-ea"/>
          <a:cs typeface="+mn-cs"/>
        </a:defRPr>
      </a:lvl1pPr>
      <a:lvl2pPr marL="742950" indent="-285750" algn="l" defTabSz="457200" rtl="0" eaLnBrk="1" latinLnBrk="0" hangingPunct="1">
        <a:spcBef>
          <a:spcPts val="1000"/>
        </a:spcBef>
        <a:spcAft>
          <a:spcPts val="0"/>
        </a:spcAft>
        <a:buClr>
          <a:srgbClr val="6BA856"/>
        </a:buClr>
        <a:buSzPct val="80000"/>
        <a:buFont typeface="Wingdings 3" charset="2"/>
        <a:buChar char=""/>
        <a:defRPr sz="1600" kern="1200">
          <a:solidFill>
            <a:schemeClr val="tx1">
              <a:lumMod val="75000"/>
              <a:lumOff val="25000"/>
            </a:schemeClr>
          </a:solidFill>
          <a:latin typeface="Montserrat" panose="00000500000000000000" pitchFamily="2" charset="-52"/>
          <a:ea typeface="+mn-ea"/>
          <a:cs typeface="+mn-cs"/>
        </a:defRPr>
      </a:lvl2pPr>
      <a:lvl3pPr marL="1143000" indent="-228600" algn="l" defTabSz="457200" rtl="0" eaLnBrk="1" latinLnBrk="0" hangingPunct="1">
        <a:spcBef>
          <a:spcPts val="1000"/>
        </a:spcBef>
        <a:spcAft>
          <a:spcPts val="0"/>
        </a:spcAft>
        <a:buClr>
          <a:srgbClr val="6BA856"/>
        </a:buClr>
        <a:buSzPct val="80000"/>
        <a:buFont typeface="Wingdings 3" charset="2"/>
        <a:buChar char=""/>
        <a:defRPr sz="1400" kern="1200">
          <a:solidFill>
            <a:schemeClr val="tx1">
              <a:lumMod val="75000"/>
              <a:lumOff val="25000"/>
            </a:schemeClr>
          </a:solidFill>
          <a:latin typeface="Montserrat" panose="00000500000000000000" pitchFamily="2" charset="-52"/>
          <a:ea typeface="+mn-ea"/>
          <a:cs typeface="+mn-cs"/>
        </a:defRPr>
      </a:lvl3pPr>
      <a:lvl4pPr marL="1600200" indent="-228600" algn="l" defTabSz="457200" rtl="0" eaLnBrk="1" latinLnBrk="0" hangingPunct="1">
        <a:spcBef>
          <a:spcPts val="1000"/>
        </a:spcBef>
        <a:spcAft>
          <a:spcPts val="0"/>
        </a:spcAft>
        <a:buClr>
          <a:srgbClr val="6BA856"/>
        </a:buClr>
        <a:buSzPct val="80000"/>
        <a:buFont typeface="Wingdings 3" charset="2"/>
        <a:buChar char=""/>
        <a:defRPr sz="1200" kern="1200">
          <a:solidFill>
            <a:schemeClr val="tx1">
              <a:lumMod val="75000"/>
              <a:lumOff val="25000"/>
            </a:schemeClr>
          </a:solidFill>
          <a:latin typeface="Montserrat" panose="00000500000000000000" pitchFamily="2" charset="-52"/>
          <a:ea typeface="+mn-ea"/>
          <a:cs typeface="+mn-cs"/>
        </a:defRPr>
      </a:lvl4pPr>
      <a:lvl5pPr marL="2057400" indent="-228600" algn="l" defTabSz="457200" rtl="0" eaLnBrk="1" latinLnBrk="0" hangingPunct="1">
        <a:spcBef>
          <a:spcPts val="1000"/>
        </a:spcBef>
        <a:spcAft>
          <a:spcPts val="0"/>
        </a:spcAft>
        <a:buClr>
          <a:srgbClr val="6BA856"/>
        </a:buClr>
        <a:buSzPct val="80000"/>
        <a:buFont typeface="Wingdings 3" charset="2"/>
        <a:buChar char=""/>
        <a:defRPr sz="1200" kern="1200">
          <a:solidFill>
            <a:schemeClr val="tx1">
              <a:lumMod val="75000"/>
              <a:lumOff val="25000"/>
            </a:schemeClr>
          </a:solidFill>
          <a:latin typeface="Montserrat" panose="00000500000000000000" pitchFamily="2" charset="-52"/>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1E0A54-D2FA-A992-BA65-D9F44FB87D62}"/>
              </a:ext>
            </a:extLst>
          </p:cNvPr>
          <p:cNvSpPr>
            <a:spLocks noGrp="1"/>
          </p:cNvSpPr>
          <p:nvPr>
            <p:ph type="ctrTitle"/>
          </p:nvPr>
        </p:nvSpPr>
        <p:spPr/>
        <p:txBody>
          <a:bodyPr/>
          <a:lstStyle/>
          <a:p>
            <a:r>
              <a:rPr lang="en-US" dirty="0"/>
              <a:t>Spiritual Formation in the Congregation</a:t>
            </a:r>
            <a:endParaRPr lang="ru-RU" dirty="0"/>
          </a:p>
        </p:txBody>
      </p:sp>
      <p:sp>
        <p:nvSpPr>
          <p:cNvPr id="3" name="Подзаголовок 2">
            <a:extLst>
              <a:ext uri="{FF2B5EF4-FFF2-40B4-BE49-F238E27FC236}">
                <a16:creationId xmlns:a16="http://schemas.microsoft.com/office/drawing/2014/main" id="{DF5576F4-0F12-B93C-9BBE-2E5FAE8265FC}"/>
              </a:ext>
            </a:extLst>
          </p:cNvPr>
          <p:cNvSpPr>
            <a:spLocks noGrp="1"/>
          </p:cNvSpPr>
          <p:nvPr>
            <p:ph type="subTitle" idx="1"/>
          </p:nvPr>
        </p:nvSpPr>
        <p:spPr/>
        <p:txBody>
          <a:bodyPr/>
          <a:lstStyle/>
          <a:p>
            <a:r>
              <a:rPr lang="en-US" dirty="0"/>
              <a:t>Dr. David Hooper, </a:t>
            </a:r>
            <a:r>
              <a:rPr lang="en-US" dirty="0" err="1"/>
              <a:t>DMin</a:t>
            </a:r>
            <a:endParaRPr lang="ru-RU" dirty="0"/>
          </a:p>
        </p:txBody>
      </p:sp>
    </p:spTree>
    <p:extLst>
      <p:ext uri="{BB962C8B-B14F-4D97-AF65-F5344CB8AC3E}">
        <p14:creationId xmlns:p14="http://schemas.microsoft.com/office/powerpoint/2010/main" val="37853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Apophatic / Heart (AH)</a:t>
            </a:r>
          </a:p>
        </p:txBody>
      </p:sp>
      <p:sp>
        <p:nvSpPr>
          <p:cNvPr id="3" name="Content Placeholder 2"/>
          <p:cNvSpPr>
            <a:spLocks noGrp="1"/>
          </p:cNvSpPr>
          <p:nvPr>
            <p:ph idx="1"/>
          </p:nvPr>
        </p:nvSpPr>
        <p:spPr>
          <a:xfrm>
            <a:off x="677334" y="2160589"/>
            <a:ext cx="10414736" cy="3880773"/>
          </a:xfrm>
        </p:spPr>
        <p:txBody>
          <a:bodyPr>
            <a:normAutofit/>
          </a:bodyPr>
          <a:lstStyle/>
          <a:p>
            <a:r>
              <a:rPr lang="en-US" sz="3200" dirty="0"/>
              <a:t>Pursuit of an inner consciousness of God</a:t>
            </a:r>
          </a:p>
          <a:p>
            <a:r>
              <a:rPr lang="en-US" sz="3200" dirty="0"/>
              <a:t>Spirituality directed inward</a:t>
            </a:r>
          </a:p>
          <a:p>
            <a:r>
              <a:rPr lang="en-US" sz="3200" dirty="0"/>
              <a:t>Exaggerates into Quietism</a:t>
            </a:r>
          </a:p>
          <a:p>
            <a:r>
              <a:rPr lang="en-US" sz="3200" dirty="0"/>
              <a:t>Spiritual disciplines: solitude, silence, fasting, simplicity, spiritual direction</a:t>
            </a:r>
          </a:p>
        </p:txBody>
      </p:sp>
    </p:spTree>
    <p:extLst>
      <p:ext uri="{BB962C8B-B14F-4D97-AF65-F5344CB8AC3E}">
        <p14:creationId xmlns:p14="http://schemas.microsoft.com/office/powerpoint/2010/main" val="132186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Apophatic / Mind (AM)</a:t>
            </a:r>
          </a:p>
        </p:txBody>
      </p:sp>
      <p:sp>
        <p:nvSpPr>
          <p:cNvPr id="3" name="Content Placeholder 2"/>
          <p:cNvSpPr>
            <a:spLocks noGrp="1"/>
          </p:cNvSpPr>
          <p:nvPr>
            <p:ph idx="1"/>
          </p:nvPr>
        </p:nvSpPr>
        <p:spPr/>
        <p:txBody>
          <a:bodyPr/>
          <a:lstStyle/>
          <a:p>
            <a:r>
              <a:rPr lang="en-US" dirty="0"/>
              <a:t>Spirituality of social action</a:t>
            </a:r>
          </a:p>
          <a:p>
            <a:r>
              <a:rPr lang="en-US" dirty="0"/>
              <a:t>Stirred by injustice</a:t>
            </a:r>
          </a:p>
          <a:p>
            <a:r>
              <a:rPr lang="en-US" dirty="0"/>
              <a:t>Want to engage where God is engaged.</a:t>
            </a:r>
          </a:p>
          <a:p>
            <a:r>
              <a:rPr lang="en-US" dirty="0"/>
              <a:t>Spiritual Disciplines?</a:t>
            </a:r>
          </a:p>
        </p:txBody>
      </p:sp>
    </p:spTree>
    <p:extLst>
      <p:ext uri="{BB962C8B-B14F-4D97-AF65-F5344CB8AC3E}">
        <p14:creationId xmlns:p14="http://schemas.microsoft.com/office/powerpoint/2010/main" val="543718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64267" y="863600"/>
            <a:ext cx="8229600" cy="510763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4944532" y="460583"/>
            <a:ext cx="2336800"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Mind</a:t>
            </a:r>
          </a:p>
          <a:p>
            <a:pPr algn="ctr"/>
            <a:r>
              <a:rPr lang="en-US" sz="2400" i="1" dirty="0">
                <a:ln w="0"/>
                <a:solidFill>
                  <a:schemeClr val="tx1"/>
                </a:solidFill>
                <a:effectLst>
                  <a:outerShdw blurRad="38100" dist="19050" dir="2700000" algn="tl" rotWithShape="0">
                    <a:schemeClr val="dk1">
                      <a:alpha val="40000"/>
                    </a:schemeClr>
                  </a:outerShdw>
                </a:effectLst>
              </a:rPr>
              <a:t>Know God</a:t>
            </a:r>
          </a:p>
        </p:txBody>
      </p:sp>
      <p:sp>
        <p:nvSpPr>
          <p:cNvPr id="6" name="Rounded Rectangle 5"/>
          <p:cNvSpPr/>
          <p:nvPr/>
        </p:nvSpPr>
        <p:spPr>
          <a:xfrm>
            <a:off x="4944532" y="5576148"/>
            <a:ext cx="2336801"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Heart</a:t>
            </a:r>
          </a:p>
          <a:p>
            <a:pPr algn="ctr"/>
            <a:r>
              <a:rPr lang="en-US" sz="2400" i="1" dirty="0">
                <a:ln w="0"/>
                <a:solidFill>
                  <a:schemeClr val="tx1"/>
                </a:solidFill>
                <a:effectLst>
                  <a:outerShdw blurRad="38100" dist="19050" dir="2700000" algn="tl" rotWithShape="0">
                    <a:schemeClr val="dk1">
                      <a:alpha val="40000"/>
                    </a:schemeClr>
                  </a:outerShdw>
                </a:effectLst>
              </a:rPr>
              <a:t>Sense God</a:t>
            </a:r>
          </a:p>
        </p:txBody>
      </p:sp>
      <p:sp>
        <p:nvSpPr>
          <p:cNvPr id="7" name="Rounded Rectangle 6"/>
          <p:cNvSpPr/>
          <p:nvPr/>
        </p:nvSpPr>
        <p:spPr>
          <a:xfrm>
            <a:off x="8762997" y="2897292"/>
            <a:ext cx="2336802"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Kataphatic</a:t>
            </a:r>
          </a:p>
          <a:p>
            <a:pPr algn="ctr"/>
            <a:r>
              <a:rPr lang="en-US" sz="2400" i="1" dirty="0">
                <a:ln w="0"/>
                <a:solidFill>
                  <a:schemeClr val="tx1"/>
                </a:solidFill>
                <a:effectLst>
                  <a:outerShdw blurRad="38100" dist="19050" dir="2700000" algn="tl" rotWithShape="0">
                    <a:schemeClr val="dk1">
                      <a:alpha val="40000"/>
                    </a:schemeClr>
                  </a:outerShdw>
                </a:effectLst>
              </a:rPr>
              <a:t>Revealed God</a:t>
            </a:r>
          </a:p>
        </p:txBody>
      </p:sp>
      <p:sp>
        <p:nvSpPr>
          <p:cNvPr id="8" name="Rounded Rectangle 7"/>
          <p:cNvSpPr/>
          <p:nvPr/>
        </p:nvSpPr>
        <p:spPr>
          <a:xfrm>
            <a:off x="673771" y="2897292"/>
            <a:ext cx="2458896"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Apophatic</a:t>
            </a:r>
          </a:p>
          <a:p>
            <a:pPr algn="ctr"/>
            <a:r>
              <a:rPr lang="en-US" sz="2400" i="1" dirty="0">
                <a:ln w="0"/>
                <a:solidFill>
                  <a:schemeClr val="tx1"/>
                </a:solidFill>
                <a:effectLst>
                  <a:outerShdw blurRad="38100" dist="19050" dir="2700000" algn="tl" rotWithShape="0">
                    <a:schemeClr val="dk1">
                      <a:alpha val="40000"/>
                    </a:schemeClr>
                  </a:outerShdw>
                </a:effectLst>
              </a:rPr>
              <a:t>Mystery of God</a:t>
            </a:r>
          </a:p>
        </p:txBody>
      </p:sp>
      <p:cxnSp>
        <p:nvCxnSpPr>
          <p:cNvPr id="10" name="Straight Arrow Connector 9"/>
          <p:cNvCxnSpPr/>
          <p:nvPr/>
        </p:nvCxnSpPr>
        <p:spPr>
          <a:xfrm>
            <a:off x="6112932" y="1591732"/>
            <a:ext cx="0" cy="3474720"/>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66067" y="3329092"/>
            <a:ext cx="4826000" cy="0"/>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95867" y="892383"/>
            <a:ext cx="1398075" cy="461665"/>
          </a:xfrm>
          <a:prstGeom prst="rect">
            <a:avLst/>
          </a:prstGeom>
          <a:noFill/>
        </p:spPr>
        <p:txBody>
          <a:bodyPr wrap="none" rtlCol="0">
            <a:spAutoFit/>
          </a:bodyPr>
          <a:lstStyle/>
          <a:p>
            <a:r>
              <a:rPr lang="en-US" sz="2400" b="1" dirty="0"/>
              <a:t>Moralism</a:t>
            </a:r>
          </a:p>
        </p:txBody>
      </p:sp>
      <p:sp>
        <p:nvSpPr>
          <p:cNvPr id="11" name="TextBox 10"/>
          <p:cNvSpPr txBox="1"/>
          <p:nvPr/>
        </p:nvSpPr>
        <p:spPr>
          <a:xfrm>
            <a:off x="795867" y="5681751"/>
            <a:ext cx="1346587" cy="461665"/>
          </a:xfrm>
          <a:prstGeom prst="rect">
            <a:avLst/>
          </a:prstGeom>
          <a:noFill/>
        </p:spPr>
        <p:txBody>
          <a:bodyPr wrap="none" rtlCol="0">
            <a:spAutoFit/>
          </a:bodyPr>
          <a:lstStyle/>
          <a:p>
            <a:r>
              <a:rPr lang="en-US" sz="2400" b="1" dirty="0"/>
              <a:t>Quietism</a:t>
            </a:r>
          </a:p>
        </p:txBody>
      </p:sp>
      <p:sp>
        <p:nvSpPr>
          <p:cNvPr id="13" name="TextBox 12"/>
          <p:cNvSpPr txBox="1"/>
          <p:nvPr/>
        </p:nvSpPr>
        <p:spPr>
          <a:xfrm>
            <a:off x="10193867" y="862518"/>
            <a:ext cx="1696747" cy="461665"/>
          </a:xfrm>
          <a:prstGeom prst="rect">
            <a:avLst/>
          </a:prstGeom>
          <a:noFill/>
        </p:spPr>
        <p:txBody>
          <a:bodyPr wrap="none" rtlCol="0">
            <a:spAutoFit/>
          </a:bodyPr>
          <a:lstStyle/>
          <a:p>
            <a:r>
              <a:rPr lang="en-US" sz="2400" b="1" dirty="0"/>
              <a:t>Rationalism</a:t>
            </a:r>
          </a:p>
        </p:txBody>
      </p:sp>
      <p:sp>
        <p:nvSpPr>
          <p:cNvPr id="14" name="TextBox 13"/>
          <p:cNvSpPr txBox="1"/>
          <p:nvPr/>
        </p:nvSpPr>
        <p:spPr>
          <a:xfrm>
            <a:off x="10261598" y="5509566"/>
            <a:ext cx="1133387" cy="461665"/>
          </a:xfrm>
          <a:prstGeom prst="rect">
            <a:avLst/>
          </a:prstGeom>
          <a:noFill/>
        </p:spPr>
        <p:txBody>
          <a:bodyPr wrap="none" rtlCol="0">
            <a:spAutoFit/>
          </a:bodyPr>
          <a:lstStyle/>
          <a:p>
            <a:r>
              <a:rPr lang="en-US" sz="2400" b="1" dirty="0"/>
              <a:t>Pietism</a:t>
            </a:r>
          </a:p>
        </p:txBody>
      </p:sp>
      <p:sp>
        <p:nvSpPr>
          <p:cNvPr id="5" name="TextBox 4"/>
          <p:cNvSpPr txBox="1"/>
          <p:nvPr/>
        </p:nvSpPr>
        <p:spPr>
          <a:xfrm>
            <a:off x="6612469" y="1338406"/>
            <a:ext cx="2175926" cy="1789178"/>
          </a:xfrm>
          <a:prstGeom prst="rect">
            <a:avLst/>
          </a:prstGeom>
          <a:noFill/>
        </p:spPr>
        <p:txBody>
          <a:bodyPr wrap="square" rtlCol="0">
            <a:spAutoFit/>
          </a:bodyPr>
          <a:lstStyle/>
          <a:p>
            <a:r>
              <a:rPr lang="en-US" b="1" dirty="0"/>
              <a:t>Theological Renewal (KM)</a:t>
            </a:r>
          </a:p>
          <a:p>
            <a:r>
              <a:rPr lang="en-US" dirty="0"/>
              <a:t>Reasons for belief</a:t>
            </a:r>
          </a:p>
          <a:p>
            <a:r>
              <a:rPr lang="en-US" dirty="0"/>
              <a:t>Right thinking</a:t>
            </a:r>
          </a:p>
          <a:p>
            <a:r>
              <a:rPr lang="en-US" dirty="0"/>
              <a:t>Prayer leading to insight</a:t>
            </a:r>
          </a:p>
        </p:txBody>
      </p:sp>
      <p:sp>
        <p:nvSpPr>
          <p:cNvPr id="16" name="TextBox 15"/>
          <p:cNvSpPr txBox="1"/>
          <p:nvPr/>
        </p:nvSpPr>
        <p:spPr>
          <a:xfrm>
            <a:off x="6587067" y="3462458"/>
            <a:ext cx="2506131" cy="2031324"/>
          </a:xfrm>
          <a:prstGeom prst="rect">
            <a:avLst/>
          </a:prstGeom>
          <a:noFill/>
        </p:spPr>
        <p:txBody>
          <a:bodyPr wrap="square" rtlCol="0">
            <a:spAutoFit/>
          </a:bodyPr>
          <a:lstStyle/>
          <a:p>
            <a:r>
              <a:rPr lang="en-US" b="1" dirty="0"/>
              <a:t>Personal Renewal (KH)</a:t>
            </a:r>
          </a:p>
          <a:p>
            <a:r>
              <a:rPr lang="en-US" dirty="0"/>
              <a:t>Born Again</a:t>
            </a:r>
          </a:p>
          <a:p>
            <a:r>
              <a:rPr lang="en-US" dirty="0"/>
              <a:t>Holiness of life</a:t>
            </a:r>
          </a:p>
          <a:p>
            <a:r>
              <a:rPr lang="en-US" dirty="0"/>
              <a:t>Feeling in worship</a:t>
            </a:r>
          </a:p>
          <a:p>
            <a:r>
              <a:rPr lang="en-US" dirty="0"/>
              <a:t>Prayer leading to presence</a:t>
            </a:r>
          </a:p>
        </p:txBody>
      </p:sp>
      <p:sp>
        <p:nvSpPr>
          <p:cNvPr id="17" name="TextBox 16"/>
          <p:cNvSpPr txBox="1"/>
          <p:nvPr/>
        </p:nvSpPr>
        <p:spPr>
          <a:xfrm>
            <a:off x="3661831" y="1341313"/>
            <a:ext cx="2341037" cy="2031325"/>
          </a:xfrm>
          <a:prstGeom prst="rect">
            <a:avLst/>
          </a:prstGeom>
          <a:noFill/>
        </p:spPr>
        <p:txBody>
          <a:bodyPr wrap="square" rtlCol="0">
            <a:spAutoFit/>
          </a:bodyPr>
          <a:lstStyle/>
          <a:p>
            <a:r>
              <a:rPr lang="en-US" b="1" dirty="0"/>
              <a:t>Societal Regeneration(AM)</a:t>
            </a:r>
          </a:p>
          <a:p>
            <a:r>
              <a:rPr lang="en-US" dirty="0"/>
              <a:t>Social action</a:t>
            </a:r>
          </a:p>
          <a:p>
            <a:r>
              <a:rPr lang="en-US" dirty="0"/>
              <a:t>Justice, peace</a:t>
            </a:r>
          </a:p>
          <a:p>
            <a:r>
              <a:rPr lang="en-US" dirty="0"/>
              <a:t>Relevance</a:t>
            </a:r>
          </a:p>
          <a:p>
            <a:r>
              <a:rPr lang="en-US" dirty="0"/>
              <a:t>Prayer leading to witness</a:t>
            </a:r>
          </a:p>
        </p:txBody>
      </p:sp>
      <p:sp>
        <p:nvSpPr>
          <p:cNvPr id="18" name="TextBox 17"/>
          <p:cNvSpPr txBox="1"/>
          <p:nvPr/>
        </p:nvSpPr>
        <p:spPr>
          <a:xfrm>
            <a:off x="3674533" y="3544823"/>
            <a:ext cx="2328333" cy="1754326"/>
          </a:xfrm>
          <a:prstGeom prst="rect">
            <a:avLst/>
          </a:prstGeom>
          <a:noFill/>
        </p:spPr>
        <p:txBody>
          <a:bodyPr wrap="square" rtlCol="0">
            <a:spAutoFit/>
          </a:bodyPr>
          <a:lstStyle/>
          <a:p>
            <a:r>
              <a:rPr lang="en-US" b="1" dirty="0"/>
              <a:t>The Inner Life (AH)</a:t>
            </a:r>
          </a:p>
          <a:p>
            <a:r>
              <a:rPr lang="en-US" dirty="0"/>
              <a:t>Contemplation</a:t>
            </a:r>
          </a:p>
          <a:p>
            <a:r>
              <a:rPr lang="en-US" dirty="0"/>
              <a:t>Inner Peace</a:t>
            </a:r>
          </a:p>
          <a:p>
            <a:r>
              <a:rPr lang="en-US" dirty="0"/>
              <a:t>Monastic Life</a:t>
            </a:r>
          </a:p>
          <a:p>
            <a:r>
              <a:rPr lang="en-US" dirty="0"/>
              <a:t>Prayer leading to mystical union</a:t>
            </a:r>
          </a:p>
        </p:txBody>
      </p:sp>
    </p:spTree>
    <p:extLst>
      <p:ext uri="{BB962C8B-B14F-4D97-AF65-F5344CB8AC3E}">
        <p14:creationId xmlns:p14="http://schemas.microsoft.com/office/powerpoint/2010/main" val="3917943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A003-8B88-EABA-BDF3-8F1C978B3FF3}"/>
              </a:ext>
            </a:extLst>
          </p:cNvPr>
          <p:cNvSpPr>
            <a:spLocks noGrp="1"/>
          </p:cNvSpPr>
          <p:nvPr>
            <p:ph type="title"/>
          </p:nvPr>
        </p:nvSpPr>
        <p:spPr/>
        <p:txBody>
          <a:bodyPr/>
          <a:lstStyle/>
          <a:p>
            <a:r>
              <a:rPr lang="en-US" dirty="0"/>
              <a:t>Colossians 1:28</a:t>
            </a:r>
          </a:p>
        </p:txBody>
      </p:sp>
      <p:sp>
        <p:nvSpPr>
          <p:cNvPr id="3" name="Content Placeholder 2">
            <a:extLst>
              <a:ext uri="{FF2B5EF4-FFF2-40B4-BE49-F238E27FC236}">
                <a16:creationId xmlns:a16="http://schemas.microsoft.com/office/drawing/2014/main" id="{8E5785A2-36AB-3169-B12E-9EB36476CC48}"/>
              </a:ext>
            </a:extLst>
          </p:cNvPr>
          <p:cNvSpPr>
            <a:spLocks noGrp="1"/>
          </p:cNvSpPr>
          <p:nvPr>
            <p:ph idx="1"/>
          </p:nvPr>
        </p:nvSpPr>
        <p:spPr>
          <a:xfrm>
            <a:off x="677334" y="2160589"/>
            <a:ext cx="10837332" cy="3880773"/>
          </a:xfrm>
        </p:spPr>
        <p:txBody>
          <a:bodyPr>
            <a:noAutofit/>
          </a:bodyPr>
          <a:lstStyle/>
          <a:p>
            <a:pPr marL="0" indent="0">
              <a:buNone/>
            </a:pPr>
            <a:r>
              <a:rPr lang="en-US" sz="3200" dirty="0"/>
              <a:t>He is the one we proclaim, admonishing and teaching everyone with all wisdom, so that we may present everyone fully mature in Christ.</a:t>
            </a:r>
          </a:p>
        </p:txBody>
      </p:sp>
      <p:sp>
        <p:nvSpPr>
          <p:cNvPr id="4" name="Slide Number Placeholder 3">
            <a:extLst>
              <a:ext uri="{FF2B5EF4-FFF2-40B4-BE49-F238E27FC236}">
                <a16:creationId xmlns:a16="http://schemas.microsoft.com/office/drawing/2014/main" id="{39A30AF2-5FD3-EE0B-9383-C06FB895C43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8417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A003-8B88-EABA-BDF3-8F1C978B3FF3}"/>
              </a:ext>
            </a:extLst>
          </p:cNvPr>
          <p:cNvSpPr>
            <a:spLocks noGrp="1"/>
          </p:cNvSpPr>
          <p:nvPr>
            <p:ph type="title"/>
          </p:nvPr>
        </p:nvSpPr>
        <p:spPr/>
        <p:txBody>
          <a:bodyPr/>
          <a:lstStyle/>
          <a:p>
            <a:r>
              <a:rPr lang="en-US" dirty="0"/>
              <a:t>Colossians 4:12</a:t>
            </a:r>
          </a:p>
        </p:txBody>
      </p:sp>
      <p:sp>
        <p:nvSpPr>
          <p:cNvPr id="3" name="Content Placeholder 2">
            <a:extLst>
              <a:ext uri="{FF2B5EF4-FFF2-40B4-BE49-F238E27FC236}">
                <a16:creationId xmlns:a16="http://schemas.microsoft.com/office/drawing/2014/main" id="{8E5785A2-36AB-3169-B12E-9EB36476CC48}"/>
              </a:ext>
            </a:extLst>
          </p:cNvPr>
          <p:cNvSpPr>
            <a:spLocks noGrp="1"/>
          </p:cNvSpPr>
          <p:nvPr>
            <p:ph idx="1"/>
          </p:nvPr>
        </p:nvSpPr>
        <p:spPr>
          <a:xfrm>
            <a:off x="677334" y="2160589"/>
            <a:ext cx="10837332" cy="3880773"/>
          </a:xfrm>
        </p:spPr>
        <p:txBody>
          <a:bodyPr>
            <a:noAutofit/>
          </a:bodyPr>
          <a:lstStyle/>
          <a:p>
            <a:pPr marL="0" indent="0">
              <a:buNone/>
            </a:pPr>
            <a:r>
              <a:rPr lang="en-US" sz="3200" dirty="0"/>
              <a:t>[Epaphras] is always wrestling in prayer for you, that you may stand firm in all the will of God, mature and fully assured.</a:t>
            </a:r>
          </a:p>
        </p:txBody>
      </p:sp>
      <p:sp>
        <p:nvSpPr>
          <p:cNvPr id="4" name="Slide Number Placeholder 3">
            <a:extLst>
              <a:ext uri="{FF2B5EF4-FFF2-40B4-BE49-F238E27FC236}">
                <a16:creationId xmlns:a16="http://schemas.microsoft.com/office/drawing/2014/main" id="{39A30AF2-5FD3-EE0B-9383-C06FB895C43E}"/>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9366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A003-8B88-EABA-BDF3-8F1C978B3FF3}"/>
              </a:ext>
            </a:extLst>
          </p:cNvPr>
          <p:cNvSpPr>
            <a:spLocks noGrp="1"/>
          </p:cNvSpPr>
          <p:nvPr>
            <p:ph type="title"/>
          </p:nvPr>
        </p:nvSpPr>
        <p:spPr/>
        <p:txBody>
          <a:bodyPr/>
          <a:lstStyle/>
          <a:p>
            <a:r>
              <a:rPr lang="en-US" dirty="0"/>
              <a:t>Ephesians 4:11-13</a:t>
            </a:r>
          </a:p>
        </p:txBody>
      </p:sp>
      <p:sp>
        <p:nvSpPr>
          <p:cNvPr id="3" name="Content Placeholder 2">
            <a:extLst>
              <a:ext uri="{FF2B5EF4-FFF2-40B4-BE49-F238E27FC236}">
                <a16:creationId xmlns:a16="http://schemas.microsoft.com/office/drawing/2014/main" id="{8E5785A2-36AB-3169-B12E-9EB36476CC48}"/>
              </a:ext>
            </a:extLst>
          </p:cNvPr>
          <p:cNvSpPr>
            <a:spLocks noGrp="1"/>
          </p:cNvSpPr>
          <p:nvPr>
            <p:ph idx="1"/>
          </p:nvPr>
        </p:nvSpPr>
        <p:spPr>
          <a:xfrm>
            <a:off x="677334" y="2160589"/>
            <a:ext cx="10837332" cy="3880773"/>
          </a:xfrm>
        </p:spPr>
        <p:txBody>
          <a:bodyPr>
            <a:noAutofit/>
          </a:bodyPr>
          <a:lstStyle/>
          <a:p>
            <a:pPr marL="0" indent="0">
              <a:buNone/>
            </a:pPr>
            <a:r>
              <a:rPr lang="en-US" sz="3200" dirty="0"/>
              <a:t>11 So Christ himself gave the apostles, the prophets, the evangelists, the pastors and teachers, 12 to equip his people for works of service, so that the body of Christ may be built up 13 until we all reach unity in the faith and in the knowledge of the Son of God and become mature, attaining to the whole measure of the fullness of Christ.</a:t>
            </a:r>
          </a:p>
        </p:txBody>
      </p:sp>
      <p:sp>
        <p:nvSpPr>
          <p:cNvPr id="4" name="Slide Number Placeholder 3">
            <a:extLst>
              <a:ext uri="{FF2B5EF4-FFF2-40B4-BE49-F238E27FC236}">
                <a16:creationId xmlns:a16="http://schemas.microsoft.com/office/drawing/2014/main" id="{39A30AF2-5FD3-EE0B-9383-C06FB895C43E}"/>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13550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CA003-8B88-EABA-BDF3-8F1C978B3FF3}"/>
              </a:ext>
            </a:extLst>
          </p:cNvPr>
          <p:cNvSpPr>
            <a:spLocks noGrp="1"/>
          </p:cNvSpPr>
          <p:nvPr>
            <p:ph type="title"/>
          </p:nvPr>
        </p:nvSpPr>
        <p:spPr/>
        <p:txBody>
          <a:bodyPr/>
          <a:lstStyle/>
          <a:p>
            <a:r>
              <a:rPr lang="en-US" dirty="0"/>
              <a:t>James 1:4</a:t>
            </a:r>
          </a:p>
        </p:txBody>
      </p:sp>
      <p:sp>
        <p:nvSpPr>
          <p:cNvPr id="3" name="Content Placeholder 2">
            <a:extLst>
              <a:ext uri="{FF2B5EF4-FFF2-40B4-BE49-F238E27FC236}">
                <a16:creationId xmlns:a16="http://schemas.microsoft.com/office/drawing/2014/main" id="{8E5785A2-36AB-3169-B12E-9EB36476CC48}"/>
              </a:ext>
            </a:extLst>
          </p:cNvPr>
          <p:cNvSpPr>
            <a:spLocks noGrp="1"/>
          </p:cNvSpPr>
          <p:nvPr>
            <p:ph idx="1"/>
          </p:nvPr>
        </p:nvSpPr>
        <p:spPr>
          <a:xfrm>
            <a:off x="677334" y="2160589"/>
            <a:ext cx="10837332" cy="3880773"/>
          </a:xfrm>
        </p:spPr>
        <p:txBody>
          <a:bodyPr>
            <a:noAutofit/>
          </a:bodyPr>
          <a:lstStyle/>
          <a:p>
            <a:pPr marL="0" indent="0">
              <a:buNone/>
            </a:pPr>
            <a:r>
              <a:rPr lang="en-US" sz="3200" dirty="0"/>
              <a:t>Let perseverance finish its work so that you may be mature and complete, not lacking anything.</a:t>
            </a:r>
          </a:p>
        </p:txBody>
      </p:sp>
      <p:sp>
        <p:nvSpPr>
          <p:cNvPr id="4" name="Slide Number Placeholder 3">
            <a:extLst>
              <a:ext uri="{FF2B5EF4-FFF2-40B4-BE49-F238E27FC236}">
                <a16:creationId xmlns:a16="http://schemas.microsoft.com/office/drawing/2014/main" id="{39A30AF2-5FD3-EE0B-9383-C06FB895C43E}"/>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31401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31C4-C27F-EFF9-0C51-D02455D2D934}"/>
              </a:ext>
            </a:extLst>
          </p:cNvPr>
          <p:cNvSpPr>
            <a:spLocks noGrp="1"/>
          </p:cNvSpPr>
          <p:nvPr>
            <p:ph type="title"/>
          </p:nvPr>
        </p:nvSpPr>
        <p:spPr>
          <a:xfrm>
            <a:off x="677334" y="609600"/>
            <a:ext cx="10584224" cy="1320800"/>
          </a:xfrm>
        </p:spPr>
        <p:txBody>
          <a:bodyPr/>
          <a:lstStyle/>
          <a:p>
            <a:r>
              <a:rPr lang="en-US" dirty="0"/>
              <a:t>Micro-shift: Destination to Direction</a:t>
            </a:r>
          </a:p>
        </p:txBody>
      </p:sp>
      <p:sp>
        <p:nvSpPr>
          <p:cNvPr id="4" name="Slide Number Placeholder 3">
            <a:extLst>
              <a:ext uri="{FF2B5EF4-FFF2-40B4-BE49-F238E27FC236}">
                <a16:creationId xmlns:a16="http://schemas.microsoft.com/office/drawing/2014/main" id="{2295A970-D36B-D380-281C-B6624A8711E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6" name="Oval 5">
            <a:extLst>
              <a:ext uri="{FF2B5EF4-FFF2-40B4-BE49-F238E27FC236}">
                <a16:creationId xmlns:a16="http://schemas.microsoft.com/office/drawing/2014/main" id="{DF5EC0D8-CF16-626D-6369-89B3C74E44E3}"/>
              </a:ext>
            </a:extLst>
          </p:cNvPr>
          <p:cNvSpPr/>
          <p:nvPr/>
        </p:nvSpPr>
        <p:spPr>
          <a:xfrm>
            <a:off x="4199022" y="1690688"/>
            <a:ext cx="4638288" cy="4671575"/>
          </a:xfrm>
          <a:prstGeom prst="ellipse">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B7F8144-DF2B-DBAB-4F1F-058F1AD9CC37}"/>
              </a:ext>
            </a:extLst>
          </p:cNvPr>
          <p:cNvSpPr/>
          <p:nvPr/>
        </p:nvSpPr>
        <p:spPr>
          <a:xfrm>
            <a:off x="5918018" y="3419401"/>
            <a:ext cx="1200296" cy="121414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Jesus</a:t>
            </a:r>
            <a:endParaRPr lang="en-US"/>
          </a:p>
        </p:txBody>
      </p:sp>
      <p:sp>
        <p:nvSpPr>
          <p:cNvPr id="8" name="Notched Right Arrow 7">
            <a:extLst>
              <a:ext uri="{FF2B5EF4-FFF2-40B4-BE49-F238E27FC236}">
                <a16:creationId xmlns:a16="http://schemas.microsoft.com/office/drawing/2014/main" id="{14F12C5C-7461-A904-9F95-822F787C14D3}"/>
              </a:ext>
            </a:extLst>
          </p:cNvPr>
          <p:cNvSpPr/>
          <p:nvPr/>
        </p:nvSpPr>
        <p:spPr>
          <a:xfrm rot="17101672">
            <a:off x="5702144" y="4469048"/>
            <a:ext cx="1299137" cy="63615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78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964267" y="863600"/>
            <a:ext cx="8229600" cy="510763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4944532" y="460583"/>
            <a:ext cx="2336800"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Mind</a:t>
            </a:r>
          </a:p>
          <a:p>
            <a:pPr algn="ctr"/>
            <a:r>
              <a:rPr lang="en-US" sz="2400" i="1" dirty="0">
                <a:ln w="0"/>
                <a:solidFill>
                  <a:schemeClr val="tx1"/>
                </a:solidFill>
                <a:effectLst>
                  <a:outerShdw blurRad="38100" dist="19050" dir="2700000" algn="tl" rotWithShape="0">
                    <a:schemeClr val="dk1">
                      <a:alpha val="40000"/>
                    </a:schemeClr>
                  </a:outerShdw>
                </a:effectLst>
              </a:rPr>
              <a:t>Know God</a:t>
            </a:r>
          </a:p>
        </p:txBody>
      </p:sp>
      <p:sp>
        <p:nvSpPr>
          <p:cNvPr id="6" name="Rounded Rectangle 5"/>
          <p:cNvSpPr/>
          <p:nvPr/>
        </p:nvSpPr>
        <p:spPr>
          <a:xfrm>
            <a:off x="4944532" y="5576148"/>
            <a:ext cx="2336801"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Heart</a:t>
            </a:r>
          </a:p>
          <a:p>
            <a:pPr algn="ctr"/>
            <a:r>
              <a:rPr lang="en-US" sz="2400" i="1" dirty="0">
                <a:ln w="0"/>
                <a:solidFill>
                  <a:schemeClr val="tx1"/>
                </a:solidFill>
                <a:effectLst>
                  <a:outerShdw blurRad="38100" dist="19050" dir="2700000" algn="tl" rotWithShape="0">
                    <a:schemeClr val="dk1">
                      <a:alpha val="40000"/>
                    </a:schemeClr>
                  </a:outerShdw>
                </a:effectLst>
              </a:rPr>
              <a:t>Sense God</a:t>
            </a:r>
          </a:p>
        </p:txBody>
      </p:sp>
      <p:sp>
        <p:nvSpPr>
          <p:cNvPr id="7" name="Rounded Rectangle 6"/>
          <p:cNvSpPr/>
          <p:nvPr/>
        </p:nvSpPr>
        <p:spPr>
          <a:xfrm>
            <a:off x="8762997" y="2897292"/>
            <a:ext cx="2336802"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Kataphatic</a:t>
            </a:r>
          </a:p>
          <a:p>
            <a:pPr algn="ctr"/>
            <a:r>
              <a:rPr lang="en-US" sz="2400" i="1" dirty="0">
                <a:ln w="0"/>
                <a:solidFill>
                  <a:schemeClr val="tx1"/>
                </a:solidFill>
                <a:effectLst>
                  <a:outerShdw blurRad="38100" dist="19050" dir="2700000" algn="tl" rotWithShape="0">
                    <a:schemeClr val="dk1">
                      <a:alpha val="40000"/>
                    </a:schemeClr>
                  </a:outerShdw>
                </a:effectLst>
              </a:rPr>
              <a:t>Revealed God</a:t>
            </a:r>
          </a:p>
        </p:txBody>
      </p:sp>
      <p:sp>
        <p:nvSpPr>
          <p:cNvPr id="8" name="Rounded Rectangle 7"/>
          <p:cNvSpPr/>
          <p:nvPr/>
        </p:nvSpPr>
        <p:spPr>
          <a:xfrm>
            <a:off x="673771" y="2897292"/>
            <a:ext cx="2458896" cy="8636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Apophatic</a:t>
            </a:r>
          </a:p>
          <a:p>
            <a:pPr algn="ctr"/>
            <a:r>
              <a:rPr lang="en-US" sz="2400" i="1" dirty="0">
                <a:ln w="0"/>
                <a:solidFill>
                  <a:schemeClr val="tx1"/>
                </a:solidFill>
                <a:effectLst>
                  <a:outerShdw blurRad="38100" dist="19050" dir="2700000" algn="tl" rotWithShape="0">
                    <a:schemeClr val="dk1">
                      <a:alpha val="40000"/>
                    </a:schemeClr>
                  </a:outerShdw>
                </a:effectLst>
              </a:rPr>
              <a:t>Mystery of God</a:t>
            </a:r>
          </a:p>
        </p:txBody>
      </p:sp>
      <p:cxnSp>
        <p:nvCxnSpPr>
          <p:cNvPr id="10" name="Straight Arrow Connector 9"/>
          <p:cNvCxnSpPr/>
          <p:nvPr/>
        </p:nvCxnSpPr>
        <p:spPr>
          <a:xfrm>
            <a:off x="6112932" y="1591732"/>
            <a:ext cx="0" cy="3474720"/>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66067" y="3329092"/>
            <a:ext cx="4826000" cy="0"/>
          </a:xfrm>
          <a:prstGeom prst="straightConnector1">
            <a:avLst/>
          </a:prstGeom>
          <a:ln w="4762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95867" y="892383"/>
            <a:ext cx="1398075" cy="461665"/>
          </a:xfrm>
          <a:prstGeom prst="rect">
            <a:avLst/>
          </a:prstGeom>
          <a:noFill/>
        </p:spPr>
        <p:txBody>
          <a:bodyPr wrap="none" rtlCol="0">
            <a:spAutoFit/>
          </a:bodyPr>
          <a:lstStyle/>
          <a:p>
            <a:r>
              <a:rPr lang="en-US" sz="2400" b="1" dirty="0"/>
              <a:t>Moralism</a:t>
            </a:r>
          </a:p>
        </p:txBody>
      </p:sp>
      <p:sp>
        <p:nvSpPr>
          <p:cNvPr id="11" name="TextBox 10"/>
          <p:cNvSpPr txBox="1"/>
          <p:nvPr/>
        </p:nvSpPr>
        <p:spPr>
          <a:xfrm>
            <a:off x="795867" y="5681751"/>
            <a:ext cx="1346587" cy="461665"/>
          </a:xfrm>
          <a:prstGeom prst="rect">
            <a:avLst/>
          </a:prstGeom>
          <a:noFill/>
        </p:spPr>
        <p:txBody>
          <a:bodyPr wrap="none" rtlCol="0">
            <a:spAutoFit/>
          </a:bodyPr>
          <a:lstStyle/>
          <a:p>
            <a:r>
              <a:rPr lang="en-US" sz="2400" b="1" dirty="0"/>
              <a:t>Quietism</a:t>
            </a:r>
          </a:p>
        </p:txBody>
      </p:sp>
      <p:sp>
        <p:nvSpPr>
          <p:cNvPr id="13" name="TextBox 12"/>
          <p:cNvSpPr txBox="1"/>
          <p:nvPr/>
        </p:nvSpPr>
        <p:spPr>
          <a:xfrm>
            <a:off x="10193867" y="862518"/>
            <a:ext cx="1696747" cy="461665"/>
          </a:xfrm>
          <a:prstGeom prst="rect">
            <a:avLst/>
          </a:prstGeom>
          <a:noFill/>
        </p:spPr>
        <p:txBody>
          <a:bodyPr wrap="none" rtlCol="0">
            <a:spAutoFit/>
          </a:bodyPr>
          <a:lstStyle/>
          <a:p>
            <a:r>
              <a:rPr lang="en-US" sz="2400" b="1" dirty="0"/>
              <a:t>Rationalism</a:t>
            </a:r>
          </a:p>
        </p:txBody>
      </p:sp>
      <p:sp>
        <p:nvSpPr>
          <p:cNvPr id="14" name="TextBox 13"/>
          <p:cNvSpPr txBox="1"/>
          <p:nvPr/>
        </p:nvSpPr>
        <p:spPr>
          <a:xfrm>
            <a:off x="10261598" y="5509566"/>
            <a:ext cx="1133387" cy="461665"/>
          </a:xfrm>
          <a:prstGeom prst="rect">
            <a:avLst/>
          </a:prstGeom>
          <a:noFill/>
        </p:spPr>
        <p:txBody>
          <a:bodyPr wrap="none" rtlCol="0">
            <a:spAutoFit/>
          </a:bodyPr>
          <a:lstStyle/>
          <a:p>
            <a:r>
              <a:rPr lang="en-US" sz="2400" b="1" dirty="0"/>
              <a:t>Pietism</a:t>
            </a:r>
          </a:p>
        </p:txBody>
      </p:sp>
      <p:sp>
        <p:nvSpPr>
          <p:cNvPr id="5" name="TextBox 4"/>
          <p:cNvSpPr txBox="1"/>
          <p:nvPr/>
        </p:nvSpPr>
        <p:spPr>
          <a:xfrm>
            <a:off x="6612469" y="1338406"/>
            <a:ext cx="2175926" cy="1789178"/>
          </a:xfrm>
          <a:prstGeom prst="rect">
            <a:avLst/>
          </a:prstGeom>
          <a:noFill/>
        </p:spPr>
        <p:txBody>
          <a:bodyPr wrap="square" rtlCol="0">
            <a:spAutoFit/>
          </a:bodyPr>
          <a:lstStyle/>
          <a:p>
            <a:r>
              <a:rPr lang="en-US" b="1" dirty="0"/>
              <a:t>Theological Renewal (KM)</a:t>
            </a:r>
          </a:p>
          <a:p>
            <a:r>
              <a:rPr lang="en-US" dirty="0"/>
              <a:t>Reasons for belief</a:t>
            </a:r>
          </a:p>
          <a:p>
            <a:r>
              <a:rPr lang="en-US" dirty="0"/>
              <a:t>Right thinking</a:t>
            </a:r>
          </a:p>
          <a:p>
            <a:r>
              <a:rPr lang="en-US" dirty="0"/>
              <a:t>Prayer leading to insight</a:t>
            </a:r>
          </a:p>
        </p:txBody>
      </p:sp>
      <p:sp>
        <p:nvSpPr>
          <p:cNvPr id="16" name="TextBox 15"/>
          <p:cNvSpPr txBox="1"/>
          <p:nvPr/>
        </p:nvSpPr>
        <p:spPr>
          <a:xfrm>
            <a:off x="6587067" y="3462458"/>
            <a:ext cx="2506131" cy="2031324"/>
          </a:xfrm>
          <a:prstGeom prst="rect">
            <a:avLst/>
          </a:prstGeom>
          <a:noFill/>
        </p:spPr>
        <p:txBody>
          <a:bodyPr wrap="square" rtlCol="0">
            <a:spAutoFit/>
          </a:bodyPr>
          <a:lstStyle/>
          <a:p>
            <a:r>
              <a:rPr lang="en-US" b="1" dirty="0"/>
              <a:t>Personal Renewal (KH)</a:t>
            </a:r>
          </a:p>
          <a:p>
            <a:r>
              <a:rPr lang="en-US" dirty="0"/>
              <a:t>Born Again</a:t>
            </a:r>
          </a:p>
          <a:p>
            <a:r>
              <a:rPr lang="en-US" dirty="0"/>
              <a:t>Holiness of life</a:t>
            </a:r>
          </a:p>
          <a:p>
            <a:r>
              <a:rPr lang="en-US" dirty="0"/>
              <a:t>Feeling in worship</a:t>
            </a:r>
          </a:p>
          <a:p>
            <a:r>
              <a:rPr lang="en-US" dirty="0"/>
              <a:t>Prayer leading to presence</a:t>
            </a:r>
          </a:p>
        </p:txBody>
      </p:sp>
      <p:sp>
        <p:nvSpPr>
          <p:cNvPr id="17" name="TextBox 16"/>
          <p:cNvSpPr txBox="1"/>
          <p:nvPr/>
        </p:nvSpPr>
        <p:spPr>
          <a:xfrm>
            <a:off x="3661831" y="1341313"/>
            <a:ext cx="2341037" cy="2031325"/>
          </a:xfrm>
          <a:prstGeom prst="rect">
            <a:avLst/>
          </a:prstGeom>
          <a:noFill/>
        </p:spPr>
        <p:txBody>
          <a:bodyPr wrap="square" rtlCol="0">
            <a:spAutoFit/>
          </a:bodyPr>
          <a:lstStyle/>
          <a:p>
            <a:r>
              <a:rPr lang="en-US" b="1" dirty="0"/>
              <a:t>Societal Regeneration(AM)</a:t>
            </a:r>
          </a:p>
          <a:p>
            <a:r>
              <a:rPr lang="en-US" dirty="0"/>
              <a:t>Social action</a:t>
            </a:r>
          </a:p>
          <a:p>
            <a:r>
              <a:rPr lang="en-US" dirty="0"/>
              <a:t>Justice, peace</a:t>
            </a:r>
          </a:p>
          <a:p>
            <a:r>
              <a:rPr lang="en-US" dirty="0"/>
              <a:t>Relevance</a:t>
            </a:r>
          </a:p>
          <a:p>
            <a:r>
              <a:rPr lang="en-US" dirty="0"/>
              <a:t>Prayer leading to witness</a:t>
            </a:r>
          </a:p>
        </p:txBody>
      </p:sp>
      <p:sp>
        <p:nvSpPr>
          <p:cNvPr id="18" name="TextBox 17"/>
          <p:cNvSpPr txBox="1"/>
          <p:nvPr/>
        </p:nvSpPr>
        <p:spPr>
          <a:xfrm>
            <a:off x="3674533" y="3544823"/>
            <a:ext cx="2328333" cy="1754326"/>
          </a:xfrm>
          <a:prstGeom prst="rect">
            <a:avLst/>
          </a:prstGeom>
          <a:noFill/>
        </p:spPr>
        <p:txBody>
          <a:bodyPr wrap="square" rtlCol="0">
            <a:spAutoFit/>
          </a:bodyPr>
          <a:lstStyle/>
          <a:p>
            <a:r>
              <a:rPr lang="en-US" b="1" dirty="0"/>
              <a:t>The Inner Life (AH)</a:t>
            </a:r>
          </a:p>
          <a:p>
            <a:r>
              <a:rPr lang="en-US" dirty="0"/>
              <a:t>Contemplation</a:t>
            </a:r>
          </a:p>
          <a:p>
            <a:r>
              <a:rPr lang="en-US" dirty="0"/>
              <a:t>Inner Peace</a:t>
            </a:r>
          </a:p>
          <a:p>
            <a:r>
              <a:rPr lang="en-US" dirty="0"/>
              <a:t>Monastic Life</a:t>
            </a:r>
          </a:p>
          <a:p>
            <a:r>
              <a:rPr lang="en-US" dirty="0"/>
              <a:t>Prayer leading to mystical union</a:t>
            </a:r>
          </a:p>
        </p:txBody>
      </p:sp>
    </p:spTree>
    <p:extLst>
      <p:ext uri="{BB962C8B-B14F-4D97-AF65-F5344CB8AC3E}">
        <p14:creationId xmlns:p14="http://schemas.microsoft.com/office/powerpoint/2010/main" val="121185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Kataphatic / Mind (KM)</a:t>
            </a:r>
          </a:p>
        </p:txBody>
      </p:sp>
      <p:sp>
        <p:nvSpPr>
          <p:cNvPr id="3" name="Content Placeholder 2"/>
          <p:cNvSpPr>
            <a:spLocks noGrp="1"/>
          </p:cNvSpPr>
          <p:nvPr>
            <p:ph idx="1"/>
          </p:nvPr>
        </p:nvSpPr>
        <p:spPr/>
        <p:txBody>
          <a:bodyPr>
            <a:normAutofit/>
          </a:bodyPr>
          <a:lstStyle/>
          <a:p>
            <a:r>
              <a:rPr lang="en-US" sz="3200" dirty="0"/>
              <a:t>Intellect is dominant</a:t>
            </a:r>
          </a:p>
          <a:p>
            <a:r>
              <a:rPr lang="en-US" sz="3200" dirty="0"/>
              <a:t>Pursues God by getting to know Him</a:t>
            </a:r>
          </a:p>
          <a:p>
            <a:r>
              <a:rPr lang="en-US" sz="3200" dirty="0"/>
              <a:t>Generally, Western approach for last 500 years</a:t>
            </a:r>
          </a:p>
          <a:p>
            <a:r>
              <a:rPr lang="en-US" sz="3200" dirty="0"/>
              <a:t>Exaggerates into Rationalism</a:t>
            </a:r>
          </a:p>
          <a:p>
            <a:r>
              <a:rPr lang="en-US" sz="3200" dirty="0"/>
              <a:t>Spiritual disciplines?</a:t>
            </a:r>
          </a:p>
        </p:txBody>
      </p:sp>
    </p:spTree>
    <p:extLst>
      <p:ext uri="{BB962C8B-B14F-4D97-AF65-F5344CB8AC3E}">
        <p14:creationId xmlns:p14="http://schemas.microsoft.com/office/powerpoint/2010/main" val="135080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Kataphatic / Heart (KH)</a:t>
            </a:r>
          </a:p>
        </p:txBody>
      </p:sp>
      <p:sp>
        <p:nvSpPr>
          <p:cNvPr id="3" name="Content Placeholder 2"/>
          <p:cNvSpPr>
            <a:spLocks noGrp="1"/>
          </p:cNvSpPr>
          <p:nvPr>
            <p:ph idx="1"/>
          </p:nvPr>
        </p:nvSpPr>
        <p:spPr/>
        <p:txBody>
          <a:bodyPr>
            <a:normAutofit/>
          </a:bodyPr>
          <a:lstStyle/>
          <a:p>
            <a:r>
              <a:rPr lang="en-US" sz="3200" dirty="0"/>
              <a:t>Spirituality of personal renewal</a:t>
            </a:r>
          </a:p>
          <a:p>
            <a:r>
              <a:rPr lang="en-US" sz="3200" dirty="0"/>
              <a:t>Seek to change society, evangelistic</a:t>
            </a:r>
          </a:p>
          <a:p>
            <a:r>
              <a:rPr lang="en-US" sz="3200" dirty="0"/>
              <a:t>Exaggerates into heresy of pietism</a:t>
            </a:r>
          </a:p>
          <a:p>
            <a:r>
              <a:rPr lang="en-US" sz="3200" dirty="0"/>
              <a:t>Spiritual disciplines?</a:t>
            </a:r>
          </a:p>
        </p:txBody>
      </p:sp>
    </p:spTree>
    <p:extLst>
      <p:ext uri="{BB962C8B-B14F-4D97-AF65-F5344CB8AC3E}">
        <p14:creationId xmlns:p14="http://schemas.microsoft.com/office/powerpoint/2010/main" val="933862994"/>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477</TotalTime>
  <Words>1751</Words>
  <Application>Microsoft Macintosh PowerPoint</Application>
  <PresentationFormat>Widescreen</PresentationFormat>
  <Paragraphs>257</Paragraphs>
  <Slides>12</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Calibri</vt:lpstr>
      <vt:lpstr>Courier New</vt:lpstr>
      <vt:lpstr>Montserrat</vt:lpstr>
      <vt:lpstr>Montserrat Medium</vt:lpstr>
      <vt:lpstr>Symbol</vt:lpstr>
      <vt:lpstr>Times New Roman</vt:lpstr>
      <vt:lpstr>Trebuchet MS</vt:lpstr>
      <vt:lpstr>Wingdings 3</vt:lpstr>
      <vt:lpstr>Аспект</vt:lpstr>
      <vt:lpstr>Spiritual Formation in the Congregation</vt:lpstr>
      <vt:lpstr>Colossians 1:28</vt:lpstr>
      <vt:lpstr>Colossians 4:12</vt:lpstr>
      <vt:lpstr>Ephesians 4:11-13</vt:lpstr>
      <vt:lpstr>James 1:4</vt:lpstr>
      <vt:lpstr>Micro-shift: Destination to Direction</vt:lpstr>
      <vt:lpstr>PowerPoint Presentation</vt:lpstr>
      <vt:lpstr>Kataphatic / Mind (KM)</vt:lpstr>
      <vt:lpstr>Kataphatic / Heart (KH)</vt:lpstr>
      <vt:lpstr>Apophatic / Heart (AH)</vt:lpstr>
      <vt:lpstr>Apophatic / Mind (AM)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 T</dc:creator>
  <cp:lastModifiedBy>David Hooper</cp:lastModifiedBy>
  <cp:revision>15</cp:revision>
  <dcterms:created xsi:type="dcterms:W3CDTF">2023-07-19T13:33:08Z</dcterms:created>
  <dcterms:modified xsi:type="dcterms:W3CDTF">2023-08-18T05:50:03Z</dcterms:modified>
</cp:coreProperties>
</file>